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0" r:id="rId2"/>
    <p:sldId id="256" r:id="rId3"/>
    <p:sldId id="281" r:id="rId4"/>
    <p:sldId id="282" r:id="rId5"/>
    <p:sldId id="261" r:id="rId6"/>
    <p:sldId id="257" r:id="rId7"/>
    <p:sldId id="258" r:id="rId8"/>
    <p:sldId id="259" r:id="rId9"/>
    <p:sldId id="268" r:id="rId10"/>
    <p:sldId id="269" r:id="rId11"/>
    <p:sldId id="270" r:id="rId12"/>
    <p:sldId id="271" r:id="rId13"/>
    <p:sldId id="272" r:id="rId14"/>
    <p:sldId id="273" r:id="rId15"/>
    <p:sldId id="274" r:id="rId16"/>
    <p:sldId id="275" r:id="rId17"/>
    <p:sldId id="277" r:id="rId18"/>
    <p:sldId id="276" r:id="rId19"/>
    <p:sldId id="278" r:id="rId20"/>
    <p:sldId id="279" r:id="rId21"/>
    <p:sldId id="265" r:id="rId22"/>
    <p:sldId id="266" r:id="rId23"/>
    <p:sldId id="267" r:id="rId24"/>
    <p:sldId id="262" r:id="rId25"/>
    <p:sldId id="263" r:id="rId26"/>
    <p:sldId id="264" r:id="rId27"/>
    <p:sldId id="260" r:id="rId28"/>
    <p:sldId id="291" r:id="rId29"/>
    <p:sldId id="290" r:id="rId30"/>
    <p:sldId id="287" r:id="rId31"/>
    <p:sldId id="284" r:id="rId32"/>
    <p:sldId id="285" r:id="rId33"/>
    <p:sldId id="289" r:id="rId34"/>
    <p:sldId id="288" r:id="rId35"/>
    <p:sldId id="286" r:id="rId36"/>
    <p:sldId id="292" r:id="rId37"/>
    <p:sldId id="293" r:id="rId38"/>
    <p:sldId id="294" r:id="rId39"/>
    <p:sldId id="29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B4AB74-F719-4A14-9F33-495585E7953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A79C6C-573A-461A-82B7-C7FF3604F3D9}">
      <dgm:prSet custT="1"/>
      <dgm:spPr/>
      <dgm:t>
        <a:bodyPr/>
        <a:lstStyle/>
        <a:p>
          <a:pPr>
            <a:lnSpc>
              <a:spcPct val="100000"/>
            </a:lnSpc>
          </a:pPr>
          <a:r>
            <a:rPr lang="en-US" sz="1900" b="1" i="0" dirty="0">
              <a:latin typeface="Times New Roman" panose="02020603050405020304" pitchFamily="18" charset="0"/>
              <a:cs typeface="Times New Roman" panose="02020603050405020304" pitchFamily="18" charset="0"/>
            </a:rPr>
            <a:t>L</a:t>
          </a:r>
          <a:r>
            <a:rPr lang="en-US" sz="1600" b="1" i="0" dirty="0">
              <a:latin typeface="Times New Roman" panose="02020603050405020304" pitchFamily="18" charset="0"/>
              <a:cs typeface="Times New Roman" panose="02020603050405020304" pitchFamily="18" charset="0"/>
            </a:rPr>
            <a:t>P</a:t>
          </a:r>
          <a:r>
            <a:rPr lang="en-US" sz="1900" b="1" i="0" dirty="0">
              <a:latin typeface="Times New Roman" panose="02020603050405020304" pitchFamily="18" charset="0"/>
              <a:cs typeface="Times New Roman" panose="02020603050405020304" pitchFamily="18" charset="0"/>
            </a:rPr>
            <a:t>UGrUb : 	</a:t>
          </a:r>
          <a:r>
            <a:rPr lang="en-US" sz="1900" i="0" dirty="0">
              <a:latin typeface="Times New Roman" panose="02020603050405020304" pitchFamily="18" charset="0"/>
              <a:cs typeface="Times New Roman" panose="02020603050405020304" pitchFamily="18" charset="0"/>
            </a:rPr>
            <a:t>An In-Campus Food Delivery App</a:t>
          </a:r>
          <a:endParaRPr lang="en-US" sz="1900" dirty="0">
            <a:latin typeface="Times New Roman" panose="02020603050405020304" pitchFamily="18" charset="0"/>
            <a:cs typeface="Times New Roman" panose="02020603050405020304" pitchFamily="18" charset="0"/>
          </a:endParaRPr>
        </a:p>
      </dgm:t>
    </dgm:pt>
    <dgm:pt modelId="{A9486902-07D9-47E6-A6CA-42165A770A1B}" type="parTrans" cxnId="{25ADA75E-D43A-4FAF-83DF-89F5CFC9B02E}">
      <dgm:prSet/>
      <dgm:spPr/>
      <dgm:t>
        <a:bodyPr/>
        <a:lstStyle/>
        <a:p>
          <a:endParaRPr lang="en-US"/>
        </a:p>
      </dgm:t>
    </dgm:pt>
    <dgm:pt modelId="{40DF29DA-312A-4415-9CC4-93BB865030A4}" type="sibTrans" cxnId="{25ADA75E-D43A-4FAF-83DF-89F5CFC9B02E}">
      <dgm:prSet/>
      <dgm:spPr/>
      <dgm:t>
        <a:bodyPr/>
        <a:lstStyle/>
        <a:p>
          <a:endParaRPr lang="en-US"/>
        </a:p>
      </dgm:t>
    </dgm:pt>
    <dgm:pt modelId="{9080EC02-1823-439F-84D9-C19306E322F4}">
      <dgm:prSet/>
      <dgm:spPr/>
      <dgm:t>
        <a:bodyPr/>
        <a:lstStyle/>
        <a:p>
          <a:pPr>
            <a:lnSpc>
              <a:spcPct val="100000"/>
            </a:lnSpc>
          </a:pPr>
          <a:r>
            <a:rPr lang="en-US" b="1" i="0" dirty="0">
              <a:latin typeface="Times New Roman" panose="02020603050405020304" pitchFamily="18" charset="0"/>
              <a:cs typeface="Times New Roman" panose="02020603050405020304" pitchFamily="18" charset="0"/>
            </a:rPr>
            <a:t>Convenience</a:t>
          </a:r>
          <a:r>
            <a:rPr lang="en-US" b="1" i="0" dirty="0"/>
            <a:t>:</a:t>
          </a:r>
          <a:endParaRPr lang="en-US" dirty="0"/>
        </a:p>
      </dgm:t>
    </dgm:pt>
    <dgm:pt modelId="{CB18ACAD-EA66-4DFC-B0DA-E2B1BCCCC70A}" type="parTrans" cxnId="{905F1997-683D-4157-85B3-890EEBD553B1}">
      <dgm:prSet/>
      <dgm:spPr/>
      <dgm:t>
        <a:bodyPr/>
        <a:lstStyle/>
        <a:p>
          <a:endParaRPr lang="en-US"/>
        </a:p>
      </dgm:t>
    </dgm:pt>
    <dgm:pt modelId="{8CEEE495-F294-4576-BE27-72FB6A030090}" type="sibTrans" cxnId="{905F1997-683D-4157-85B3-890EEBD553B1}">
      <dgm:prSet/>
      <dgm:spPr/>
      <dgm:t>
        <a:bodyPr/>
        <a:lstStyle/>
        <a:p>
          <a:endParaRPr lang="en-US"/>
        </a:p>
      </dgm:t>
    </dgm:pt>
    <dgm:pt modelId="{AB83CE58-FA94-45D7-A885-A9A35274E137}">
      <dgm:prSet custT="1"/>
      <dgm:spPr/>
      <dgm:t>
        <a:bodyPr/>
        <a:lstStyle/>
        <a:p>
          <a:pPr>
            <a:lnSpc>
              <a:spcPct val="100000"/>
            </a:lnSpc>
          </a:pPr>
          <a:r>
            <a:rPr lang="en-US" sz="1300" b="0" i="0" dirty="0">
              <a:latin typeface="Times New Roman" panose="02020603050405020304" pitchFamily="18" charset="0"/>
              <a:cs typeface="Times New Roman" panose="02020603050405020304" pitchFamily="18" charset="0"/>
            </a:rPr>
            <a:t>Partner with shuttles/volunteers for peak delivery times.</a:t>
          </a:r>
          <a:endParaRPr lang="en-US" sz="1300" dirty="0">
            <a:latin typeface="Times New Roman" panose="02020603050405020304" pitchFamily="18" charset="0"/>
            <a:cs typeface="Times New Roman" panose="02020603050405020304" pitchFamily="18" charset="0"/>
          </a:endParaRPr>
        </a:p>
      </dgm:t>
    </dgm:pt>
    <dgm:pt modelId="{414B6746-5926-4EFD-82D6-593FB3E88E6A}" type="parTrans" cxnId="{DCBE9FF1-D9C6-4699-B6B3-F2F6098CE3FD}">
      <dgm:prSet/>
      <dgm:spPr/>
      <dgm:t>
        <a:bodyPr/>
        <a:lstStyle/>
        <a:p>
          <a:endParaRPr lang="en-US"/>
        </a:p>
      </dgm:t>
    </dgm:pt>
    <dgm:pt modelId="{D736DB3A-7F0B-4EE2-A8A0-879D02BC752C}" type="sibTrans" cxnId="{DCBE9FF1-D9C6-4699-B6B3-F2F6098CE3FD}">
      <dgm:prSet/>
      <dgm:spPr/>
      <dgm:t>
        <a:bodyPr/>
        <a:lstStyle/>
        <a:p>
          <a:endParaRPr lang="en-US"/>
        </a:p>
      </dgm:t>
    </dgm:pt>
    <dgm:pt modelId="{4E9356D1-97DC-4631-9BFF-CB38C345EA87}">
      <dgm:prSet custT="1"/>
      <dgm:spPr/>
      <dgm:t>
        <a:bodyPr/>
        <a:lstStyle/>
        <a:p>
          <a:pPr>
            <a:lnSpc>
              <a:spcPct val="100000"/>
            </a:lnSpc>
          </a:pPr>
          <a:r>
            <a:rPr lang="en-US" sz="1300" b="0" i="0" dirty="0">
              <a:latin typeface="Times New Roman" panose="02020603050405020304" pitchFamily="18" charset="0"/>
              <a:cs typeface="Times New Roman" panose="02020603050405020304" pitchFamily="18" charset="0"/>
            </a:rPr>
            <a:t>Offer pick-up options at designated locations.</a:t>
          </a:r>
          <a:endParaRPr lang="en-US" sz="1300" dirty="0">
            <a:latin typeface="Times New Roman" panose="02020603050405020304" pitchFamily="18" charset="0"/>
            <a:cs typeface="Times New Roman" panose="02020603050405020304" pitchFamily="18" charset="0"/>
          </a:endParaRPr>
        </a:p>
      </dgm:t>
    </dgm:pt>
    <dgm:pt modelId="{01A0A002-A07F-45E7-B1BB-C4393A5D3605}" type="parTrans" cxnId="{DCB388C9-A955-4BA2-A97B-6DD6D3934F1A}">
      <dgm:prSet/>
      <dgm:spPr/>
      <dgm:t>
        <a:bodyPr/>
        <a:lstStyle/>
        <a:p>
          <a:endParaRPr lang="en-US"/>
        </a:p>
      </dgm:t>
    </dgm:pt>
    <dgm:pt modelId="{DF26ADD0-93BF-4526-AD00-582AF0509555}" type="sibTrans" cxnId="{DCB388C9-A955-4BA2-A97B-6DD6D3934F1A}">
      <dgm:prSet/>
      <dgm:spPr/>
      <dgm:t>
        <a:bodyPr/>
        <a:lstStyle/>
        <a:p>
          <a:endParaRPr lang="en-US"/>
        </a:p>
      </dgm:t>
    </dgm:pt>
    <dgm:pt modelId="{1F5C6200-F56A-4EB3-900E-CF236BE366F3}">
      <dgm:prSet custT="1"/>
      <dgm:spPr/>
      <dgm:t>
        <a:bodyPr/>
        <a:lstStyle/>
        <a:p>
          <a:pPr>
            <a:lnSpc>
              <a:spcPct val="100000"/>
            </a:lnSpc>
          </a:pPr>
          <a:r>
            <a:rPr lang="en-US" sz="1300" b="0" i="0" dirty="0">
              <a:latin typeface="Times New Roman" panose="02020603050405020304" pitchFamily="18" charset="0"/>
              <a:cs typeface="Times New Roman" panose="02020603050405020304" pitchFamily="18" charset="0"/>
            </a:rPr>
            <a:t>Streamline interface and eliminate minimum order requirement.</a:t>
          </a:r>
          <a:endParaRPr lang="en-US" sz="1300" dirty="0">
            <a:latin typeface="Times New Roman" panose="02020603050405020304" pitchFamily="18" charset="0"/>
            <a:cs typeface="Times New Roman" panose="02020603050405020304" pitchFamily="18" charset="0"/>
          </a:endParaRPr>
        </a:p>
      </dgm:t>
    </dgm:pt>
    <dgm:pt modelId="{27D52A16-180A-466E-B952-11BCCBC7968C}" type="parTrans" cxnId="{101A415A-1080-48CE-AC2E-22106666A40C}">
      <dgm:prSet/>
      <dgm:spPr/>
      <dgm:t>
        <a:bodyPr/>
        <a:lstStyle/>
        <a:p>
          <a:endParaRPr lang="en-US"/>
        </a:p>
      </dgm:t>
    </dgm:pt>
    <dgm:pt modelId="{7DC254F2-E51E-4377-96FD-778EDA2685A9}" type="sibTrans" cxnId="{101A415A-1080-48CE-AC2E-22106666A40C}">
      <dgm:prSet/>
      <dgm:spPr/>
      <dgm:t>
        <a:bodyPr/>
        <a:lstStyle/>
        <a:p>
          <a:endParaRPr lang="en-US"/>
        </a:p>
      </dgm:t>
    </dgm:pt>
    <dgm:pt modelId="{A6F997A3-AF63-45D9-92BA-DBA999F35461}">
      <dgm:prSet/>
      <dgm:spPr/>
      <dgm:t>
        <a:bodyPr/>
        <a:lstStyle/>
        <a:p>
          <a:pPr>
            <a:lnSpc>
              <a:spcPct val="100000"/>
            </a:lnSpc>
          </a:pPr>
          <a:r>
            <a:rPr lang="en-US" b="1" i="0" dirty="0">
              <a:latin typeface="Times New Roman" panose="02020603050405020304" pitchFamily="18" charset="0"/>
              <a:cs typeface="Times New Roman" panose="02020603050405020304" pitchFamily="18" charset="0"/>
            </a:rPr>
            <a:t>Personalization</a:t>
          </a:r>
          <a:r>
            <a:rPr lang="en-US" b="1" i="0" dirty="0"/>
            <a:t>:</a:t>
          </a:r>
          <a:endParaRPr lang="en-US" dirty="0"/>
        </a:p>
      </dgm:t>
    </dgm:pt>
    <dgm:pt modelId="{1391D92B-1767-43E6-8212-A4930A3EE185}" type="parTrans" cxnId="{FF0AED3C-8365-4292-A2A7-DD0602D8CF7C}">
      <dgm:prSet/>
      <dgm:spPr/>
      <dgm:t>
        <a:bodyPr/>
        <a:lstStyle/>
        <a:p>
          <a:endParaRPr lang="en-US"/>
        </a:p>
      </dgm:t>
    </dgm:pt>
    <dgm:pt modelId="{48B9A04E-B391-441D-B97D-70C0F5BC61CE}" type="sibTrans" cxnId="{FF0AED3C-8365-4292-A2A7-DD0602D8CF7C}">
      <dgm:prSet/>
      <dgm:spPr/>
      <dgm:t>
        <a:bodyPr/>
        <a:lstStyle/>
        <a:p>
          <a:endParaRPr lang="en-US"/>
        </a:p>
      </dgm:t>
    </dgm:pt>
    <dgm:pt modelId="{4F5662FB-12CC-4D2C-87E1-C54749499017}">
      <dgm:prSet custT="1"/>
      <dgm:spPr/>
      <dgm:t>
        <a:bodyPr/>
        <a:lstStyle/>
        <a:p>
          <a:pPr>
            <a:lnSpc>
              <a:spcPct val="100000"/>
            </a:lnSpc>
          </a:pPr>
          <a:r>
            <a:rPr lang="en-US" sz="1300" b="0" i="0" dirty="0">
              <a:latin typeface="Times New Roman" panose="02020603050405020304" pitchFamily="18" charset="0"/>
              <a:cs typeface="Times New Roman" panose="02020603050405020304" pitchFamily="18" charset="0"/>
            </a:rPr>
            <a:t>Implement loyalty programs and personalized recommendations.</a:t>
          </a:r>
          <a:endParaRPr lang="en-US" sz="1300" dirty="0">
            <a:latin typeface="Times New Roman" panose="02020603050405020304" pitchFamily="18" charset="0"/>
            <a:cs typeface="Times New Roman" panose="02020603050405020304" pitchFamily="18" charset="0"/>
          </a:endParaRPr>
        </a:p>
      </dgm:t>
    </dgm:pt>
    <dgm:pt modelId="{4F37C9D0-477E-401F-ACE9-7DEBBB46C266}" type="parTrans" cxnId="{4C8EA106-3D74-4CD2-A9AB-53C226E55600}">
      <dgm:prSet/>
      <dgm:spPr/>
      <dgm:t>
        <a:bodyPr/>
        <a:lstStyle/>
        <a:p>
          <a:endParaRPr lang="en-US"/>
        </a:p>
      </dgm:t>
    </dgm:pt>
    <dgm:pt modelId="{785FF21B-9F30-40F7-B627-CD97B60701BB}" type="sibTrans" cxnId="{4C8EA106-3D74-4CD2-A9AB-53C226E55600}">
      <dgm:prSet/>
      <dgm:spPr/>
      <dgm:t>
        <a:bodyPr/>
        <a:lstStyle/>
        <a:p>
          <a:endParaRPr lang="en-US"/>
        </a:p>
      </dgm:t>
    </dgm:pt>
    <dgm:pt modelId="{10D9273F-C40E-43C1-90CE-6B8A431193FD}">
      <dgm:prSet custT="1"/>
      <dgm:spPr/>
      <dgm:t>
        <a:bodyPr/>
        <a:lstStyle/>
        <a:p>
          <a:pPr>
            <a:lnSpc>
              <a:spcPct val="100000"/>
            </a:lnSpc>
          </a:pPr>
          <a:r>
            <a:rPr lang="en-US" sz="1300" b="0" i="0" dirty="0">
              <a:latin typeface="Times New Roman" panose="02020603050405020304" pitchFamily="18" charset="0"/>
              <a:cs typeface="Times New Roman" panose="02020603050405020304" pitchFamily="18" charset="0"/>
            </a:rPr>
            <a:t>Offer pre-order healthy bundles based on dietary preferences.</a:t>
          </a:r>
          <a:endParaRPr lang="en-US" sz="1300" dirty="0">
            <a:latin typeface="Times New Roman" panose="02020603050405020304" pitchFamily="18" charset="0"/>
            <a:cs typeface="Times New Roman" panose="02020603050405020304" pitchFamily="18" charset="0"/>
          </a:endParaRPr>
        </a:p>
      </dgm:t>
    </dgm:pt>
    <dgm:pt modelId="{C0DC11C7-7324-4A08-9363-0608976DAA27}" type="parTrans" cxnId="{D7B3E292-4948-44EE-B81C-8694C219C16C}">
      <dgm:prSet/>
      <dgm:spPr/>
      <dgm:t>
        <a:bodyPr/>
        <a:lstStyle/>
        <a:p>
          <a:endParaRPr lang="en-US"/>
        </a:p>
      </dgm:t>
    </dgm:pt>
    <dgm:pt modelId="{8ADC6D95-0D19-4CC5-BF7D-FE656844B796}" type="sibTrans" cxnId="{D7B3E292-4948-44EE-B81C-8694C219C16C}">
      <dgm:prSet/>
      <dgm:spPr/>
      <dgm:t>
        <a:bodyPr/>
        <a:lstStyle/>
        <a:p>
          <a:endParaRPr lang="en-US"/>
        </a:p>
      </dgm:t>
    </dgm:pt>
    <dgm:pt modelId="{C5E4EC6F-70C7-4574-AB7C-3C59CBDFEA8C}">
      <dgm:prSet custT="1"/>
      <dgm:spPr/>
      <dgm:t>
        <a:bodyPr/>
        <a:lstStyle/>
        <a:p>
          <a:pPr>
            <a:lnSpc>
              <a:spcPct val="100000"/>
            </a:lnSpc>
          </a:pPr>
          <a:r>
            <a:rPr lang="en-US" sz="1300" b="0" i="0" dirty="0">
              <a:latin typeface="Times New Roman" panose="02020603050405020304" pitchFamily="18" charset="0"/>
              <a:cs typeface="Times New Roman" panose="02020603050405020304" pitchFamily="18" charset="0"/>
            </a:rPr>
            <a:t>Adapt the interface based on user location and preferences.</a:t>
          </a:r>
          <a:endParaRPr lang="en-US" sz="1300" dirty="0">
            <a:latin typeface="Times New Roman" panose="02020603050405020304" pitchFamily="18" charset="0"/>
            <a:cs typeface="Times New Roman" panose="02020603050405020304" pitchFamily="18" charset="0"/>
          </a:endParaRPr>
        </a:p>
      </dgm:t>
    </dgm:pt>
    <dgm:pt modelId="{6CD4D09C-B751-45ED-ACC1-8234689E7A70}" type="parTrans" cxnId="{7658776D-D1A5-4E04-BA23-47FC70A32C27}">
      <dgm:prSet/>
      <dgm:spPr/>
      <dgm:t>
        <a:bodyPr/>
        <a:lstStyle/>
        <a:p>
          <a:endParaRPr lang="en-US"/>
        </a:p>
      </dgm:t>
    </dgm:pt>
    <dgm:pt modelId="{25272674-E9B6-44F9-B94B-286098AEDB3E}" type="sibTrans" cxnId="{7658776D-D1A5-4E04-BA23-47FC70A32C27}">
      <dgm:prSet/>
      <dgm:spPr/>
      <dgm:t>
        <a:bodyPr/>
        <a:lstStyle/>
        <a:p>
          <a:endParaRPr lang="en-US"/>
        </a:p>
      </dgm:t>
    </dgm:pt>
    <dgm:pt modelId="{431F6432-2984-4E65-B823-FE1F0787078D}">
      <dgm:prSet/>
      <dgm:spPr/>
      <dgm:t>
        <a:bodyPr/>
        <a:lstStyle/>
        <a:p>
          <a:pPr>
            <a:lnSpc>
              <a:spcPct val="100000"/>
            </a:lnSpc>
          </a:pPr>
          <a:r>
            <a:rPr lang="en-US" b="1" i="0" dirty="0"/>
            <a:t>Diverse </a:t>
          </a:r>
          <a:r>
            <a:rPr lang="en-US" b="1" i="0" dirty="0">
              <a:latin typeface="Times New Roman" panose="02020603050405020304" pitchFamily="18" charset="0"/>
              <a:cs typeface="Times New Roman" panose="02020603050405020304" pitchFamily="18" charset="0"/>
            </a:rPr>
            <a:t>Options</a:t>
          </a:r>
          <a:r>
            <a:rPr lang="en-US" b="1" i="0" dirty="0"/>
            <a:t>:</a:t>
          </a:r>
          <a:endParaRPr lang="en-US" dirty="0"/>
        </a:p>
      </dgm:t>
    </dgm:pt>
    <dgm:pt modelId="{C1D31711-EBD9-483C-ACB8-DC771DA2345E}" type="parTrans" cxnId="{DAE12A50-F2E1-48A0-A292-9E86A9F29D7E}">
      <dgm:prSet/>
      <dgm:spPr/>
      <dgm:t>
        <a:bodyPr/>
        <a:lstStyle/>
        <a:p>
          <a:endParaRPr lang="en-US"/>
        </a:p>
      </dgm:t>
    </dgm:pt>
    <dgm:pt modelId="{4273679A-CAAC-43FB-9CBA-E63EC44F7602}" type="sibTrans" cxnId="{DAE12A50-F2E1-48A0-A292-9E86A9F29D7E}">
      <dgm:prSet/>
      <dgm:spPr/>
      <dgm:t>
        <a:bodyPr/>
        <a:lstStyle/>
        <a:p>
          <a:endParaRPr lang="en-US"/>
        </a:p>
      </dgm:t>
    </dgm:pt>
    <dgm:pt modelId="{EC8EB586-57F3-428F-B9DB-D99F1261B656}">
      <dgm:prSet custT="1"/>
      <dgm:spPr/>
      <dgm:t>
        <a:bodyPr/>
        <a:lstStyle/>
        <a:p>
          <a:pPr>
            <a:lnSpc>
              <a:spcPct val="100000"/>
            </a:lnSpc>
          </a:pPr>
          <a:r>
            <a:rPr lang="en-US" sz="1300" b="0" i="0">
              <a:latin typeface="Times New Roman" panose="02020603050405020304" pitchFamily="18" charset="0"/>
              <a:cs typeface="Times New Roman" panose="02020603050405020304" pitchFamily="18" charset="0"/>
            </a:rPr>
            <a:t>Expand delivery radius to include off-campus restaurants.</a:t>
          </a:r>
          <a:endParaRPr lang="en-US" sz="1300">
            <a:latin typeface="Times New Roman" panose="02020603050405020304" pitchFamily="18" charset="0"/>
            <a:cs typeface="Times New Roman" panose="02020603050405020304" pitchFamily="18" charset="0"/>
          </a:endParaRPr>
        </a:p>
      </dgm:t>
    </dgm:pt>
    <dgm:pt modelId="{54E7766D-D9CB-4388-8FB0-54F4A99B85BF}" type="parTrans" cxnId="{9EB9A044-523D-4CC5-8D6A-D0C747755A23}">
      <dgm:prSet/>
      <dgm:spPr/>
      <dgm:t>
        <a:bodyPr/>
        <a:lstStyle/>
        <a:p>
          <a:endParaRPr lang="en-US"/>
        </a:p>
      </dgm:t>
    </dgm:pt>
    <dgm:pt modelId="{19C1C080-93B7-4648-B483-B9EF967891C6}" type="sibTrans" cxnId="{9EB9A044-523D-4CC5-8D6A-D0C747755A23}">
      <dgm:prSet/>
      <dgm:spPr/>
      <dgm:t>
        <a:bodyPr/>
        <a:lstStyle/>
        <a:p>
          <a:endParaRPr lang="en-US"/>
        </a:p>
      </dgm:t>
    </dgm:pt>
    <dgm:pt modelId="{A1D27AD6-67F6-4D1B-A897-75C5FE63884C}">
      <dgm:prSet custT="1"/>
      <dgm:spPr/>
      <dgm:t>
        <a:bodyPr/>
        <a:lstStyle/>
        <a:p>
          <a:pPr>
            <a:lnSpc>
              <a:spcPct val="100000"/>
            </a:lnSpc>
          </a:pPr>
          <a:r>
            <a:rPr lang="en-US" sz="1300" b="0" i="0" dirty="0">
              <a:latin typeface="Times New Roman" panose="02020603050405020304" pitchFamily="18" charset="0"/>
              <a:cs typeface="Times New Roman" panose="02020603050405020304" pitchFamily="18" charset="0"/>
            </a:rPr>
            <a:t>Partner with local businesses beyond restaurants.</a:t>
          </a:r>
          <a:endParaRPr lang="en-US" sz="1300" dirty="0">
            <a:latin typeface="Times New Roman" panose="02020603050405020304" pitchFamily="18" charset="0"/>
            <a:cs typeface="Times New Roman" panose="02020603050405020304" pitchFamily="18" charset="0"/>
          </a:endParaRPr>
        </a:p>
      </dgm:t>
    </dgm:pt>
    <dgm:pt modelId="{06219D31-8BF3-4C53-8433-1AC01799E4FC}" type="parTrans" cxnId="{ADCC4D86-93F2-447D-BCD8-64BF5D41CB93}">
      <dgm:prSet/>
      <dgm:spPr/>
      <dgm:t>
        <a:bodyPr/>
        <a:lstStyle/>
        <a:p>
          <a:endParaRPr lang="en-US"/>
        </a:p>
      </dgm:t>
    </dgm:pt>
    <dgm:pt modelId="{0C27E815-480F-4BE4-96F0-83F4EDFB06C5}" type="sibTrans" cxnId="{ADCC4D86-93F2-447D-BCD8-64BF5D41CB93}">
      <dgm:prSet/>
      <dgm:spPr/>
      <dgm:t>
        <a:bodyPr/>
        <a:lstStyle/>
        <a:p>
          <a:endParaRPr lang="en-US"/>
        </a:p>
      </dgm:t>
    </dgm:pt>
    <dgm:pt modelId="{242DD212-3924-4C07-BFB5-723914704C3D}">
      <dgm:prSet custT="1"/>
      <dgm:spPr/>
      <dgm:t>
        <a:bodyPr/>
        <a:lstStyle/>
        <a:p>
          <a:pPr>
            <a:lnSpc>
              <a:spcPct val="100000"/>
            </a:lnSpc>
          </a:pPr>
          <a:r>
            <a:rPr lang="en-US" sz="1300" b="0" i="0" dirty="0">
              <a:latin typeface="Times New Roman" panose="02020603050405020304" pitchFamily="18" charset="0"/>
              <a:cs typeface="Times New Roman" panose="02020603050405020304" pitchFamily="18" charset="0"/>
            </a:rPr>
            <a:t>Explore delivery options for other campus needs (textbooks, laundry).</a:t>
          </a:r>
          <a:endParaRPr lang="en-US" sz="1300" dirty="0">
            <a:latin typeface="Times New Roman" panose="02020603050405020304" pitchFamily="18" charset="0"/>
            <a:cs typeface="Times New Roman" panose="02020603050405020304" pitchFamily="18" charset="0"/>
          </a:endParaRPr>
        </a:p>
      </dgm:t>
    </dgm:pt>
    <dgm:pt modelId="{51E5946F-883D-4689-A402-904FA1B2C66D}" type="parTrans" cxnId="{77A3FB56-F823-4228-8E3F-91DD75CD2FAF}">
      <dgm:prSet/>
      <dgm:spPr/>
      <dgm:t>
        <a:bodyPr/>
        <a:lstStyle/>
        <a:p>
          <a:endParaRPr lang="en-US"/>
        </a:p>
      </dgm:t>
    </dgm:pt>
    <dgm:pt modelId="{9731F0FE-3736-4AA0-9886-A92E69644B4E}" type="sibTrans" cxnId="{77A3FB56-F823-4228-8E3F-91DD75CD2FAF}">
      <dgm:prSet/>
      <dgm:spPr/>
      <dgm:t>
        <a:bodyPr/>
        <a:lstStyle/>
        <a:p>
          <a:endParaRPr lang="en-US"/>
        </a:p>
      </dgm:t>
    </dgm:pt>
    <dgm:pt modelId="{BF49DCD6-330C-411B-8CFA-DFC3E7F00FE6}">
      <dgm:prSet/>
      <dgm:spPr/>
      <dgm:t>
        <a:bodyPr/>
        <a:lstStyle/>
        <a:p>
          <a:pPr>
            <a:lnSpc>
              <a:spcPct val="100000"/>
            </a:lnSpc>
          </a:pPr>
          <a:r>
            <a:rPr lang="en-US" b="1" i="0" dirty="0">
              <a:latin typeface="Times New Roman" panose="02020603050405020304" pitchFamily="18" charset="0"/>
              <a:cs typeface="Times New Roman" panose="02020603050405020304" pitchFamily="18" charset="0"/>
            </a:rPr>
            <a:t>Security &amp; Efficiency:</a:t>
          </a:r>
          <a:endParaRPr lang="en-US" dirty="0">
            <a:latin typeface="Times New Roman" panose="02020603050405020304" pitchFamily="18" charset="0"/>
            <a:cs typeface="Times New Roman" panose="02020603050405020304" pitchFamily="18" charset="0"/>
          </a:endParaRPr>
        </a:p>
      </dgm:t>
    </dgm:pt>
    <dgm:pt modelId="{D97A0E1E-58AD-44AD-A94E-A03876CD67E1}" type="parTrans" cxnId="{9DD4AEA9-D9CE-4D62-8F25-484B79BAF365}">
      <dgm:prSet/>
      <dgm:spPr/>
      <dgm:t>
        <a:bodyPr/>
        <a:lstStyle/>
        <a:p>
          <a:endParaRPr lang="en-US"/>
        </a:p>
      </dgm:t>
    </dgm:pt>
    <dgm:pt modelId="{B20C475C-8FCF-4E8F-9DBA-3C15B8C29138}" type="sibTrans" cxnId="{9DD4AEA9-D9CE-4D62-8F25-484B79BAF365}">
      <dgm:prSet/>
      <dgm:spPr/>
      <dgm:t>
        <a:bodyPr/>
        <a:lstStyle/>
        <a:p>
          <a:endParaRPr lang="en-US"/>
        </a:p>
      </dgm:t>
    </dgm:pt>
    <dgm:pt modelId="{1F21A2A6-F342-41D7-8166-CF3C753B34B6}">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Pre-pay with student IDs for faster and more secure transactions.</a:t>
          </a:r>
          <a:endParaRPr lang="en-US" dirty="0">
            <a:latin typeface="Times New Roman" panose="02020603050405020304" pitchFamily="18" charset="0"/>
            <a:cs typeface="Times New Roman" panose="02020603050405020304" pitchFamily="18" charset="0"/>
          </a:endParaRPr>
        </a:p>
      </dgm:t>
    </dgm:pt>
    <dgm:pt modelId="{DB16ECF4-2276-4D74-BF58-1485D133BA4D}" type="parTrans" cxnId="{45CFFAD4-731B-47CA-B3FB-17D39B0EFD6E}">
      <dgm:prSet/>
      <dgm:spPr/>
      <dgm:t>
        <a:bodyPr/>
        <a:lstStyle/>
        <a:p>
          <a:endParaRPr lang="en-US"/>
        </a:p>
      </dgm:t>
    </dgm:pt>
    <dgm:pt modelId="{D2004A90-00CC-4179-8CBB-16FB5965EF86}" type="sibTrans" cxnId="{45CFFAD4-731B-47CA-B3FB-17D39B0EFD6E}">
      <dgm:prSet/>
      <dgm:spPr/>
      <dgm:t>
        <a:bodyPr/>
        <a:lstStyle/>
        <a:p>
          <a:endParaRPr lang="en-US"/>
        </a:p>
      </dgm:t>
    </dgm:pt>
    <dgm:pt modelId="{0B340C55-5A4A-4083-A18D-8A05C099DE69}">
      <dgm:prSet/>
      <dgm:spPr/>
      <dgm:t>
        <a:bodyPr/>
        <a:lstStyle/>
        <a:p>
          <a:pPr>
            <a:lnSpc>
              <a:spcPct val="100000"/>
            </a:lnSpc>
          </a:pPr>
          <a:r>
            <a:rPr lang="en-US" b="0" i="0" dirty="0">
              <a:latin typeface="Times New Roman" panose="02020603050405020304" pitchFamily="18" charset="0"/>
              <a:cs typeface="Times New Roman" panose="02020603050405020304" pitchFamily="18" charset="0"/>
            </a:rPr>
            <a:t>Facilitate communication between students and campus providers.</a:t>
          </a:r>
          <a:endParaRPr lang="en-US" dirty="0">
            <a:latin typeface="Times New Roman" panose="02020603050405020304" pitchFamily="18" charset="0"/>
            <a:cs typeface="Times New Roman" panose="02020603050405020304" pitchFamily="18" charset="0"/>
          </a:endParaRPr>
        </a:p>
      </dgm:t>
    </dgm:pt>
    <dgm:pt modelId="{A9B1FBE2-8687-4C2C-9EFF-6D70A7820C9A}" type="parTrans" cxnId="{E0E69627-3030-4302-BF0B-34300F9CD4F3}">
      <dgm:prSet/>
      <dgm:spPr/>
      <dgm:t>
        <a:bodyPr/>
        <a:lstStyle/>
        <a:p>
          <a:endParaRPr lang="en-US"/>
        </a:p>
      </dgm:t>
    </dgm:pt>
    <dgm:pt modelId="{01C5A6B6-3015-4728-91D7-168C7BC6415F}" type="sibTrans" cxnId="{E0E69627-3030-4302-BF0B-34300F9CD4F3}">
      <dgm:prSet/>
      <dgm:spPr/>
      <dgm:t>
        <a:bodyPr/>
        <a:lstStyle/>
        <a:p>
          <a:endParaRPr lang="en-US"/>
        </a:p>
      </dgm:t>
    </dgm:pt>
    <dgm:pt modelId="{01B8FF9C-76F4-49CD-B444-AB4473D6DBCA}" type="pres">
      <dgm:prSet presAssocID="{4BB4AB74-F719-4A14-9F33-495585E7953D}" presName="root" presStyleCnt="0">
        <dgm:presLayoutVars>
          <dgm:dir/>
          <dgm:resizeHandles val="exact"/>
        </dgm:presLayoutVars>
      </dgm:prSet>
      <dgm:spPr/>
    </dgm:pt>
    <dgm:pt modelId="{96B6106E-1F1A-488B-826D-984E6BA9271A}" type="pres">
      <dgm:prSet presAssocID="{3DA79C6C-573A-461A-82B7-C7FF3604F3D9}" presName="compNode" presStyleCnt="0"/>
      <dgm:spPr/>
    </dgm:pt>
    <dgm:pt modelId="{19F4F2A1-9CEC-4342-A921-DA6930B88E50}" type="pres">
      <dgm:prSet presAssocID="{3DA79C6C-573A-461A-82B7-C7FF3604F3D9}" presName="bgRect" presStyleLbl="bgShp" presStyleIdx="0" presStyleCnt="5"/>
      <dgm:spPr/>
    </dgm:pt>
    <dgm:pt modelId="{CB61C718-8EF6-4826-9915-2A0CA52216B0}" type="pres">
      <dgm:prSet presAssocID="{3DA79C6C-573A-461A-82B7-C7FF3604F3D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f"/>
        </a:ext>
      </dgm:extLst>
    </dgm:pt>
    <dgm:pt modelId="{6CC034B7-4BB8-46C8-9CF1-40A91060AACC}" type="pres">
      <dgm:prSet presAssocID="{3DA79C6C-573A-461A-82B7-C7FF3604F3D9}" presName="spaceRect" presStyleCnt="0"/>
      <dgm:spPr/>
    </dgm:pt>
    <dgm:pt modelId="{9F04F63B-E0E1-4243-954F-1BDFD5127FD6}" type="pres">
      <dgm:prSet presAssocID="{3DA79C6C-573A-461A-82B7-C7FF3604F3D9}" presName="parTx" presStyleLbl="revTx" presStyleIdx="0" presStyleCnt="9">
        <dgm:presLayoutVars>
          <dgm:chMax val="0"/>
          <dgm:chPref val="0"/>
        </dgm:presLayoutVars>
      </dgm:prSet>
      <dgm:spPr/>
    </dgm:pt>
    <dgm:pt modelId="{325B95FD-723E-4115-B440-C0EA5314ED57}" type="pres">
      <dgm:prSet presAssocID="{40DF29DA-312A-4415-9CC4-93BB865030A4}" presName="sibTrans" presStyleCnt="0"/>
      <dgm:spPr/>
    </dgm:pt>
    <dgm:pt modelId="{55BC1C64-880C-47DF-B35B-FCAA64D12C10}" type="pres">
      <dgm:prSet presAssocID="{9080EC02-1823-439F-84D9-C19306E322F4}" presName="compNode" presStyleCnt="0"/>
      <dgm:spPr/>
    </dgm:pt>
    <dgm:pt modelId="{27701C16-92A8-4338-A124-334DEC2E26D1}" type="pres">
      <dgm:prSet presAssocID="{9080EC02-1823-439F-84D9-C19306E322F4}" presName="bgRect" presStyleLbl="bgShp" presStyleIdx="1" presStyleCnt="5"/>
      <dgm:spPr/>
    </dgm:pt>
    <dgm:pt modelId="{28199313-8139-48B6-9864-5D56F11C8A33}" type="pres">
      <dgm:prSet presAssocID="{9080EC02-1823-439F-84D9-C19306E322F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ED7B9FBA-FB0B-4C0B-91D3-1F835974C295}" type="pres">
      <dgm:prSet presAssocID="{9080EC02-1823-439F-84D9-C19306E322F4}" presName="spaceRect" presStyleCnt="0"/>
      <dgm:spPr/>
    </dgm:pt>
    <dgm:pt modelId="{28D89BD7-F162-4148-A351-7CB8063B8632}" type="pres">
      <dgm:prSet presAssocID="{9080EC02-1823-439F-84D9-C19306E322F4}" presName="parTx" presStyleLbl="revTx" presStyleIdx="1" presStyleCnt="9">
        <dgm:presLayoutVars>
          <dgm:chMax val="0"/>
          <dgm:chPref val="0"/>
        </dgm:presLayoutVars>
      </dgm:prSet>
      <dgm:spPr/>
    </dgm:pt>
    <dgm:pt modelId="{B537A5B0-A6B2-4AAA-AD09-ADE09A6D9257}" type="pres">
      <dgm:prSet presAssocID="{9080EC02-1823-439F-84D9-C19306E322F4}" presName="desTx" presStyleLbl="revTx" presStyleIdx="2" presStyleCnt="9">
        <dgm:presLayoutVars/>
      </dgm:prSet>
      <dgm:spPr/>
    </dgm:pt>
    <dgm:pt modelId="{80278548-8DB9-40AB-947E-AD52A648C039}" type="pres">
      <dgm:prSet presAssocID="{8CEEE495-F294-4576-BE27-72FB6A030090}" presName="sibTrans" presStyleCnt="0"/>
      <dgm:spPr/>
    </dgm:pt>
    <dgm:pt modelId="{E8C903FF-62C8-424D-9308-CB335035747C}" type="pres">
      <dgm:prSet presAssocID="{A6F997A3-AF63-45D9-92BA-DBA999F35461}" presName="compNode" presStyleCnt="0"/>
      <dgm:spPr/>
    </dgm:pt>
    <dgm:pt modelId="{EB57B820-1D1C-4A6B-A7C0-8A07302A250F}" type="pres">
      <dgm:prSet presAssocID="{A6F997A3-AF63-45D9-92BA-DBA999F35461}" presName="bgRect" presStyleLbl="bgShp" presStyleIdx="2" presStyleCnt="5"/>
      <dgm:spPr/>
    </dgm:pt>
    <dgm:pt modelId="{54157E65-2321-42E9-805D-6782F84555A9}" type="pres">
      <dgm:prSet presAssocID="{A6F997A3-AF63-45D9-92BA-DBA999F3546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cart"/>
        </a:ext>
      </dgm:extLst>
    </dgm:pt>
    <dgm:pt modelId="{336CAC87-8BC5-4DAF-A66D-21522E7877FF}" type="pres">
      <dgm:prSet presAssocID="{A6F997A3-AF63-45D9-92BA-DBA999F35461}" presName="spaceRect" presStyleCnt="0"/>
      <dgm:spPr/>
    </dgm:pt>
    <dgm:pt modelId="{9EA06365-0AF0-4CEF-9043-CE012B651A8B}" type="pres">
      <dgm:prSet presAssocID="{A6F997A3-AF63-45D9-92BA-DBA999F35461}" presName="parTx" presStyleLbl="revTx" presStyleIdx="3" presStyleCnt="9">
        <dgm:presLayoutVars>
          <dgm:chMax val="0"/>
          <dgm:chPref val="0"/>
        </dgm:presLayoutVars>
      </dgm:prSet>
      <dgm:spPr/>
    </dgm:pt>
    <dgm:pt modelId="{1F500576-C0FD-436B-9D70-223D9892D246}" type="pres">
      <dgm:prSet presAssocID="{A6F997A3-AF63-45D9-92BA-DBA999F35461}" presName="desTx" presStyleLbl="revTx" presStyleIdx="4" presStyleCnt="9">
        <dgm:presLayoutVars/>
      </dgm:prSet>
      <dgm:spPr/>
    </dgm:pt>
    <dgm:pt modelId="{148645E4-4B05-461A-8236-91D43FCC507B}" type="pres">
      <dgm:prSet presAssocID="{48B9A04E-B391-441D-B97D-70C0F5BC61CE}" presName="sibTrans" presStyleCnt="0"/>
      <dgm:spPr/>
    </dgm:pt>
    <dgm:pt modelId="{6963A21F-B0B8-4BB4-B21F-080B9E6BD783}" type="pres">
      <dgm:prSet presAssocID="{431F6432-2984-4E65-B823-FE1F0787078D}" presName="compNode" presStyleCnt="0"/>
      <dgm:spPr/>
    </dgm:pt>
    <dgm:pt modelId="{A168BE6A-3BFD-4411-AE3A-1E9EA21A4F3C}" type="pres">
      <dgm:prSet presAssocID="{431F6432-2984-4E65-B823-FE1F0787078D}" presName="bgRect" presStyleLbl="bgShp" presStyleIdx="3" presStyleCnt="5"/>
      <dgm:spPr/>
    </dgm:pt>
    <dgm:pt modelId="{7D477862-2A16-4088-A0BD-41C715FBB86F}" type="pres">
      <dgm:prSet presAssocID="{431F6432-2984-4E65-B823-FE1F0787078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rger and Drink"/>
        </a:ext>
      </dgm:extLst>
    </dgm:pt>
    <dgm:pt modelId="{0A042B9D-AF30-406D-84C8-CC25E8AA88AC}" type="pres">
      <dgm:prSet presAssocID="{431F6432-2984-4E65-B823-FE1F0787078D}" presName="spaceRect" presStyleCnt="0"/>
      <dgm:spPr/>
    </dgm:pt>
    <dgm:pt modelId="{45419D39-12EA-4E37-941A-1C1A8CEF7669}" type="pres">
      <dgm:prSet presAssocID="{431F6432-2984-4E65-B823-FE1F0787078D}" presName="parTx" presStyleLbl="revTx" presStyleIdx="5" presStyleCnt="9">
        <dgm:presLayoutVars>
          <dgm:chMax val="0"/>
          <dgm:chPref val="0"/>
        </dgm:presLayoutVars>
      </dgm:prSet>
      <dgm:spPr/>
    </dgm:pt>
    <dgm:pt modelId="{E48C4E8D-7B24-4C6C-961E-5286F9EC0EA4}" type="pres">
      <dgm:prSet presAssocID="{431F6432-2984-4E65-B823-FE1F0787078D}" presName="desTx" presStyleLbl="revTx" presStyleIdx="6" presStyleCnt="9">
        <dgm:presLayoutVars/>
      </dgm:prSet>
      <dgm:spPr/>
    </dgm:pt>
    <dgm:pt modelId="{48B60749-6596-402F-B788-BA8B1B0F78D2}" type="pres">
      <dgm:prSet presAssocID="{4273679A-CAAC-43FB-9CBA-E63EC44F7602}" presName="sibTrans" presStyleCnt="0"/>
      <dgm:spPr/>
    </dgm:pt>
    <dgm:pt modelId="{965901A8-C150-404E-A5A3-38FD47F9588B}" type="pres">
      <dgm:prSet presAssocID="{BF49DCD6-330C-411B-8CFA-DFC3E7F00FE6}" presName="compNode" presStyleCnt="0"/>
      <dgm:spPr/>
    </dgm:pt>
    <dgm:pt modelId="{155103DB-A66C-4037-8436-0A700286FDEF}" type="pres">
      <dgm:prSet presAssocID="{BF49DCD6-330C-411B-8CFA-DFC3E7F00FE6}" presName="bgRect" presStyleLbl="bgShp" presStyleIdx="4" presStyleCnt="5"/>
      <dgm:spPr/>
    </dgm:pt>
    <dgm:pt modelId="{987B7420-9D4C-4333-A896-FF7E087D6A6A}" type="pres">
      <dgm:prSet presAssocID="{BF49DCD6-330C-411B-8CFA-DFC3E7F00FE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980A426D-C5E1-46F8-B045-FFC79EBBEB49}" type="pres">
      <dgm:prSet presAssocID="{BF49DCD6-330C-411B-8CFA-DFC3E7F00FE6}" presName="spaceRect" presStyleCnt="0"/>
      <dgm:spPr/>
    </dgm:pt>
    <dgm:pt modelId="{6FF77AF9-6568-415D-BF84-84D11CCE5637}" type="pres">
      <dgm:prSet presAssocID="{BF49DCD6-330C-411B-8CFA-DFC3E7F00FE6}" presName="parTx" presStyleLbl="revTx" presStyleIdx="7" presStyleCnt="9">
        <dgm:presLayoutVars>
          <dgm:chMax val="0"/>
          <dgm:chPref val="0"/>
        </dgm:presLayoutVars>
      </dgm:prSet>
      <dgm:spPr/>
    </dgm:pt>
    <dgm:pt modelId="{45B8F858-3DD1-483D-9FA9-6EE75E68FAF1}" type="pres">
      <dgm:prSet presAssocID="{BF49DCD6-330C-411B-8CFA-DFC3E7F00FE6}" presName="desTx" presStyleLbl="revTx" presStyleIdx="8" presStyleCnt="9">
        <dgm:presLayoutVars/>
      </dgm:prSet>
      <dgm:spPr/>
    </dgm:pt>
  </dgm:ptLst>
  <dgm:cxnLst>
    <dgm:cxn modelId="{4C8EA106-3D74-4CD2-A9AB-53C226E55600}" srcId="{A6F997A3-AF63-45D9-92BA-DBA999F35461}" destId="{4F5662FB-12CC-4D2C-87E1-C54749499017}" srcOrd="0" destOrd="0" parTransId="{4F37C9D0-477E-401F-ACE9-7DEBBB46C266}" sibTransId="{785FF21B-9F30-40F7-B627-CD97B60701BB}"/>
    <dgm:cxn modelId="{1BCADD0E-A003-41B3-8425-9413B23B9358}" type="presOf" srcId="{10D9273F-C40E-43C1-90CE-6B8A431193FD}" destId="{1F500576-C0FD-436B-9D70-223D9892D246}" srcOrd="0" destOrd="1" presId="urn:microsoft.com/office/officeart/2018/2/layout/IconVerticalSolidList"/>
    <dgm:cxn modelId="{F7FB4F27-DCBC-410B-88E6-24878FEE0FDC}" type="presOf" srcId="{9080EC02-1823-439F-84D9-C19306E322F4}" destId="{28D89BD7-F162-4148-A351-7CB8063B8632}" srcOrd="0" destOrd="0" presId="urn:microsoft.com/office/officeart/2018/2/layout/IconVerticalSolidList"/>
    <dgm:cxn modelId="{E0E69627-3030-4302-BF0B-34300F9CD4F3}" srcId="{BF49DCD6-330C-411B-8CFA-DFC3E7F00FE6}" destId="{0B340C55-5A4A-4083-A18D-8A05C099DE69}" srcOrd="1" destOrd="0" parTransId="{A9B1FBE2-8687-4C2C-9EFF-6D70A7820C9A}" sibTransId="{01C5A6B6-3015-4728-91D7-168C7BC6415F}"/>
    <dgm:cxn modelId="{FF0AED3C-8365-4292-A2A7-DD0602D8CF7C}" srcId="{4BB4AB74-F719-4A14-9F33-495585E7953D}" destId="{A6F997A3-AF63-45D9-92BA-DBA999F35461}" srcOrd="2" destOrd="0" parTransId="{1391D92B-1767-43E6-8212-A4930A3EE185}" sibTransId="{48B9A04E-B391-441D-B97D-70C0F5BC61CE}"/>
    <dgm:cxn modelId="{7FD5033D-696D-4E4D-A6E3-4D51A0C9CEE3}" type="presOf" srcId="{431F6432-2984-4E65-B823-FE1F0787078D}" destId="{45419D39-12EA-4E37-941A-1C1A8CEF7669}" srcOrd="0" destOrd="0" presId="urn:microsoft.com/office/officeart/2018/2/layout/IconVerticalSolidList"/>
    <dgm:cxn modelId="{CF746E5C-9B64-458D-AE08-255C91AA243B}" type="presOf" srcId="{4E9356D1-97DC-4631-9BFF-CB38C345EA87}" destId="{B537A5B0-A6B2-4AAA-AD09-ADE09A6D9257}" srcOrd="0" destOrd="1" presId="urn:microsoft.com/office/officeart/2018/2/layout/IconVerticalSolidList"/>
    <dgm:cxn modelId="{25ADA75E-D43A-4FAF-83DF-89F5CFC9B02E}" srcId="{4BB4AB74-F719-4A14-9F33-495585E7953D}" destId="{3DA79C6C-573A-461A-82B7-C7FF3604F3D9}" srcOrd="0" destOrd="0" parTransId="{A9486902-07D9-47E6-A6CA-42165A770A1B}" sibTransId="{40DF29DA-312A-4415-9CC4-93BB865030A4}"/>
    <dgm:cxn modelId="{C1D9F361-6FFE-42CD-98E6-3DD809419CC6}" type="presOf" srcId="{A1D27AD6-67F6-4D1B-A897-75C5FE63884C}" destId="{E48C4E8D-7B24-4C6C-961E-5286F9EC0EA4}" srcOrd="0" destOrd="1" presId="urn:microsoft.com/office/officeart/2018/2/layout/IconVerticalSolidList"/>
    <dgm:cxn modelId="{9EB9A044-523D-4CC5-8D6A-D0C747755A23}" srcId="{431F6432-2984-4E65-B823-FE1F0787078D}" destId="{EC8EB586-57F3-428F-B9DB-D99F1261B656}" srcOrd="0" destOrd="0" parTransId="{54E7766D-D9CB-4388-8FB0-54F4A99B85BF}" sibTransId="{19C1C080-93B7-4648-B483-B9EF967891C6}"/>
    <dgm:cxn modelId="{CD7A9867-292E-43A3-A5AF-862071010FD1}" type="presOf" srcId="{0B340C55-5A4A-4083-A18D-8A05C099DE69}" destId="{45B8F858-3DD1-483D-9FA9-6EE75E68FAF1}" srcOrd="0" destOrd="1" presId="urn:microsoft.com/office/officeart/2018/2/layout/IconVerticalSolidList"/>
    <dgm:cxn modelId="{A1A8D967-5060-49B3-910F-4A7B25FCA2FE}" type="presOf" srcId="{C5E4EC6F-70C7-4574-AB7C-3C59CBDFEA8C}" destId="{1F500576-C0FD-436B-9D70-223D9892D246}" srcOrd="0" destOrd="2" presId="urn:microsoft.com/office/officeart/2018/2/layout/IconVerticalSolidList"/>
    <dgm:cxn modelId="{7658776D-D1A5-4E04-BA23-47FC70A32C27}" srcId="{A6F997A3-AF63-45D9-92BA-DBA999F35461}" destId="{C5E4EC6F-70C7-4574-AB7C-3C59CBDFEA8C}" srcOrd="2" destOrd="0" parTransId="{6CD4D09C-B751-45ED-ACC1-8234689E7A70}" sibTransId="{25272674-E9B6-44F9-B94B-286098AEDB3E}"/>
    <dgm:cxn modelId="{DAE12A50-F2E1-48A0-A292-9E86A9F29D7E}" srcId="{4BB4AB74-F719-4A14-9F33-495585E7953D}" destId="{431F6432-2984-4E65-B823-FE1F0787078D}" srcOrd="3" destOrd="0" parTransId="{C1D31711-EBD9-483C-ACB8-DC771DA2345E}" sibTransId="{4273679A-CAAC-43FB-9CBA-E63EC44F7602}"/>
    <dgm:cxn modelId="{5FA97271-662B-4EAF-8B6C-83CE5516C68A}" type="presOf" srcId="{A6F997A3-AF63-45D9-92BA-DBA999F35461}" destId="{9EA06365-0AF0-4CEF-9043-CE012B651A8B}" srcOrd="0" destOrd="0" presId="urn:microsoft.com/office/officeart/2018/2/layout/IconVerticalSolidList"/>
    <dgm:cxn modelId="{B2A24156-2DA8-4BE4-8994-63B215CBBC87}" type="presOf" srcId="{1F21A2A6-F342-41D7-8166-CF3C753B34B6}" destId="{45B8F858-3DD1-483D-9FA9-6EE75E68FAF1}" srcOrd="0" destOrd="0" presId="urn:microsoft.com/office/officeart/2018/2/layout/IconVerticalSolidList"/>
    <dgm:cxn modelId="{77A3FB56-F823-4228-8E3F-91DD75CD2FAF}" srcId="{431F6432-2984-4E65-B823-FE1F0787078D}" destId="{242DD212-3924-4C07-BFB5-723914704C3D}" srcOrd="2" destOrd="0" parTransId="{51E5946F-883D-4689-A402-904FA1B2C66D}" sibTransId="{9731F0FE-3736-4AA0-9886-A92E69644B4E}"/>
    <dgm:cxn modelId="{101A415A-1080-48CE-AC2E-22106666A40C}" srcId="{9080EC02-1823-439F-84D9-C19306E322F4}" destId="{1F5C6200-F56A-4EB3-900E-CF236BE366F3}" srcOrd="2" destOrd="0" parTransId="{27D52A16-180A-466E-B952-11BCCBC7968C}" sibTransId="{7DC254F2-E51E-4377-96FD-778EDA2685A9}"/>
    <dgm:cxn modelId="{7540AA7B-3B8B-46E9-B9DE-9E85A31619DE}" type="presOf" srcId="{EC8EB586-57F3-428F-B9DB-D99F1261B656}" destId="{E48C4E8D-7B24-4C6C-961E-5286F9EC0EA4}" srcOrd="0" destOrd="0" presId="urn:microsoft.com/office/officeart/2018/2/layout/IconVerticalSolidList"/>
    <dgm:cxn modelId="{9F3EFD7F-EB78-46BE-BF25-CF287C8C68E7}" type="presOf" srcId="{4F5662FB-12CC-4D2C-87E1-C54749499017}" destId="{1F500576-C0FD-436B-9D70-223D9892D246}" srcOrd="0" destOrd="0" presId="urn:microsoft.com/office/officeart/2018/2/layout/IconVerticalSolidList"/>
    <dgm:cxn modelId="{85ACC582-54C2-4C73-A683-BACC0C0CDF3C}" type="presOf" srcId="{4BB4AB74-F719-4A14-9F33-495585E7953D}" destId="{01B8FF9C-76F4-49CD-B444-AB4473D6DBCA}" srcOrd="0" destOrd="0" presId="urn:microsoft.com/office/officeart/2018/2/layout/IconVerticalSolidList"/>
    <dgm:cxn modelId="{11354084-8BC2-49EC-AAEA-B6304FCE8987}" type="presOf" srcId="{3DA79C6C-573A-461A-82B7-C7FF3604F3D9}" destId="{9F04F63B-E0E1-4243-954F-1BDFD5127FD6}" srcOrd="0" destOrd="0" presId="urn:microsoft.com/office/officeart/2018/2/layout/IconVerticalSolidList"/>
    <dgm:cxn modelId="{ADCC4D86-93F2-447D-BCD8-64BF5D41CB93}" srcId="{431F6432-2984-4E65-B823-FE1F0787078D}" destId="{A1D27AD6-67F6-4D1B-A897-75C5FE63884C}" srcOrd="1" destOrd="0" parTransId="{06219D31-8BF3-4C53-8433-1AC01799E4FC}" sibTransId="{0C27E815-480F-4BE4-96F0-83F4EDFB06C5}"/>
    <dgm:cxn modelId="{AF34ED90-8E6F-4017-8F8A-E179575F7DF8}" type="presOf" srcId="{242DD212-3924-4C07-BFB5-723914704C3D}" destId="{E48C4E8D-7B24-4C6C-961E-5286F9EC0EA4}" srcOrd="0" destOrd="2" presId="urn:microsoft.com/office/officeart/2018/2/layout/IconVerticalSolidList"/>
    <dgm:cxn modelId="{D7B3E292-4948-44EE-B81C-8694C219C16C}" srcId="{A6F997A3-AF63-45D9-92BA-DBA999F35461}" destId="{10D9273F-C40E-43C1-90CE-6B8A431193FD}" srcOrd="1" destOrd="0" parTransId="{C0DC11C7-7324-4A08-9363-0608976DAA27}" sibTransId="{8ADC6D95-0D19-4CC5-BF7D-FE656844B796}"/>
    <dgm:cxn modelId="{905F1997-683D-4157-85B3-890EEBD553B1}" srcId="{4BB4AB74-F719-4A14-9F33-495585E7953D}" destId="{9080EC02-1823-439F-84D9-C19306E322F4}" srcOrd="1" destOrd="0" parTransId="{CB18ACAD-EA66-4DFC-B0DA-E2B1BCCCC70A}" sibTransId="{8CEEE495-F294-4576-BE27-72FB6A030090}"/>
    <dgm:cxn modelId="{2E807797-6373-4DA3-94F6-F829CA27F744}" type="presOf" srcId="{AB83CE58-FA94-45D7-A885-A9A35274E137}" destId="{B537A5B0-A6B2-4AAA-AD09-ADE09A6D9257}" srcOrd="0" destOrd="0" presId="urn:microsoft.com/office/officeart/2018/2/layout/IconVerticalSolidList"/>
    <dgm:cxn modelId="{9DD4AEA9-D9CE-4D62-8F25-484B79BAF365}" srcId="{4BB4AB74-F719-4A14-9F33-495585E7953D}" destId="{BF49DCD6-330C-411B-8CFA-DFC3E7F00FE6}" srcOrd="4" destOrd="0" parTransId="{D97A0E1E-58AD-44AD-A94E-A03876CD67E1}" sibTransId="{B20C475C-8FCF-4E8F-9DBA-3C15B8C29138}"/>
    <dgm:cxn modelId="{C66A03B2-A3F2-4D68-A9E8-C8C1B6D8AE6F}" type="presOf" srcId="{1F5C6200-F56A-4EB3-900E-CF236BE366F3}" destId="{B537A5B0-A6B2-4AAA-AD09-ADE09A6D9257}" srcOrd="0" destOrd="2" presId="urn:microsoft.com/office/officeart/2018/2/layout/IconVerticalSolidList"/>
    <dgm:cxn modelId="{DCB388C9-A955-4BA2-A97B-6DD6D3934F1A}" srcId="{9080EC02-1823-439F-84D9-C19306E322F4}" destId="{4E9356D1-97DC-4631-9BFF-CB38C345EA87}" srcOrd="1" destOrd="0" parTransId="{01A0A002-A07F-45E7-B1BB-C4393A5D3605}" sibTransId="{DF26ADD0-93BF-4526-AD00-582AF0509555}"/>
    <dgm:cxn modelId="{AC8460CD-075B-46E1-8D8E-9F537369AB7A}" type="presOf" srcId="{BF49DCD6-330C-411B-8CFA-DFC3E7F00FE6}" destId="{6FF77AF9-6568-415D-BF84-84D11CCE5637}" srcOrd="0" destOrd="0" presId="urn:microsoft.com/office/officeart/2018/2/layout/IconVerticalSolidList"/>
    <dgm:cxn modelId="{45CFFAD4-731B-47CA-B3FB-17D39B0EFD6E}" srcId="{BF49DCD6-330C-411B-8CFA-DFC3E7F00FE6}" destId="{1F21A2A6-F342-41D7-8166-CF3C753B34B6}" srcOrd="0" destOrd="0" parTransId="{DB16ECF4-2276-4D74-BF58-1485D133BA4D}" sibTransId="{D2004A90-00CC-4179-8CBB-16FB5965EF86}"/>
    <dgm:cxn modelId="{DCBE9FF1-D9C6-4699-B6B3-F2F6098CE3FD}" srcId="{9080EC02-1823-439F-84D9-C19306E322F4}" destId="{AB83CE58-FA94-45D7-A885-A9A35274E137}" srcOrd="0" destOrd="0" parTransId="{414B6746-5926-4EFD-82D6-593FB3E88E6A}" sibTransId="{D736DB3A-7F0B-4EE2-A8A0-879D02BC752C}"/>
    <dgm:cxn modelId="{B386D58B-D940-4617-8483-54F47B375519}" type="presParOf" srcId="{01B8FF9C-76F4-49CD-B444-AB4473D6DBCA}" destId="{96B6106E-1F1A-488B-826D-984E6BA9271A}" srcOrd="0" destOrd="0" presId="urn:microsoft.com/office/officeart/2018/2/layout/IconVerticalSolidList"/>
    <dgm:cxn modelId="{2DF05361-4AAA-4483-A577-717A13103E8C}" type="presParOf" srcId="{96B6106E-1F1A-488B-826D-984E6BA9271A}" destId="{19F4F2A1-9CEC-4342-A921-DA6930B88E50}" srcOrd="0" destOrd="0" presId="urn:microsoft.com/office/officeart/2018/2/layout/IconVerticalSolidList"/>
    <dgm:cxn modelId="{385D6A8F-E884-45A8-A492-BB03C1AF52CF}" type="presParOf" srcId="{96B6106E-1F1A-488B-826D-984E6BA9271A}" destId="{CB61C718-8EF6-4826-9915-2A0CA52216B0}" srcOrd="1" destOrd="0" presId="urn:microsoft.com/office/officeart/2018/2/layout/IconVerticalSolidList"/>
    <dgm:cxn modelId="{8198632E-2DF2-427B-BCB5-A2586E615164}" type="presParOf" srcId="{96B6106E-1F1A-488B-826D-984E6BA9271A}" destId="{6CC034B7-4BB8-46C8-9CF1-40A91060AACC}" srcOrd="2" destOrd="0" presId="urn:microsoft.com/office/officeart/2018/2/layout/IconVerticalSolidList"/>
    <dgm:cxn modelId="{8E7F46A3-70E8-4D61-B126-88BE14FED5B8}" type="presParOf" srcId="{96B6106E-1F1A-488B-826D-984E6BA9271A}" destId="{9F04F63B-E0E1-4243-954F-1BDFD5127FD6}" srcOrd="3" destOrd="0" presId="urn:microsoft.com/office/officeart/2018/2/layout/IconVerticalSolidList"/>
    <dgm:cxn modelId="{1CDDCC1E-5B79-45A7-9710-00E4CD081FEA}" type="presParOf" srcId="{01B8FF9C-76F4-49CD-B444-AB4473D6DBCA}" destId="{325B95FD-723E-4115-B440-C0EA5314ED57}" srcOrd="1" destOrd="0" presId="urn:microsoft.com/office/officeart/2018/2/layout/IconVerticalSolidList"/>
    <dgm:cxn modelId="{81331235-D484-4678-AC9A-4B479395DDB2}" type="presParOf" srcId="{01B8FF9C-76F4-49CD-B444-AB4473D6DBCA}" destId="{55BC1C64-880C-47DF-B35B-FCAA64D12C10}" srcOrd="2" destOrd="0" presId="urn:microsoft.com/office/officeart/2018/2/layout/IconVerticalSolidList"/>
    <dgm:cxn modelId="{9E385A53-30CF-4583-A7D0-C9837609D950}" type="presParOf" srcId="{55BC1C64-880C-47DF-B35B-FCAA64D12C10}" destId="{27701C16-92A8-4338-A124-334DEC2E26D1}" srcOrd="0" destOrd="0" presId="urn:microsoft.com/office/officeart/2018/2/layout/IconVerticalSolidList"/>
    <dgm:cxn modelId="{7C123CEE-A5B9-4AFB-B68E-EC547708CB7C}" type="presParOf" srcId="{55BC1C64-880C-47DF-B35B-FCAA64D12C10}" destId="{28199313-8139-48B6-9864-5D56F11C8A33}" srcOrd="1" destOrd="0" presId="urn:microsoft.com/office/officeart/2018/2/layout/IconVerticalSolidList"/>
    <dgm:cxn modelId="{DD1DA509-F5B3-434D-8E3A-8756A57C20DE}" type="presParOf" srcId="{55BC1C64-880C-47DF-B35B-FCAA64D12C10}" destId="{ED7B9FBA-FB0B-4C0B-91D3-1F835974C295}" srcOrd="2" destOrd="0" presId="urn:microsoft.com/office/officeart/2018/2/layout/IconVerticalSolidList"/>
    <dgm:cxn modelId="{998F1458-79AB-4552-8C25-4A744B580F84}" type="presParOf" srcId="{55BC1C64-880C-47DF-B35B-FCAA64D12C10}" destId="{28D89BD7-F162-4148-A351-7CB8063B8632}" srcOrd="3" destOrd="0" presId="urn:microsoft.com/office/officeart/2018/2/layout/IconVerticalSolidList"/>
    <dgm:cxn modelId="{B76311C6-2F0E-44E0-9278-5718083230C7}" type="presParOf" srcId="{55BC1C64-880C-47DF-B35B-FCAA64D12C10}" destId="{B537A5B0-A6B2-4AAA-AD09-ADE09A6D9257}" srcOrd="4" destOrd="0" presId="urn:microsoft.com/office/officeart/2018/2/layout/IconVerticalSolidList"/>
    <dgm:cxn modelId="{FCAD87EE-E289-4DA5-9A3A-B951AB3ADBA7}" type="presParOf" srcId="{01B8FF9C-76F4-49CD-B444-AB4473D6DBCA}" destId="{80278548-8DB9-40AB-947E-AD52A648C039}" srcOrd="3" destOrd="0" presId="urn:microsoft.com/office/officeart/2018/2/layout/IconVerticalSolidList"/>
    <dgm:cxn modelId="{022CF0DD-5E62-425A-980C-4C2D0E88448B}" type="presParOf" srcId="{01B8FF9C-76F4-49CD-B444-AB4473D6DBCA}" destId="{E8C903FF-62C8-424D-9308-CB335035747C}" srcOrd="4" destOrd="0" presId="urn:microsoft.com/office/officeart/2018/2/layout/IconVerticalSolidList"/>
    <dgm:cxn modelId="{4AEA1308-CC9C-4A73-B4D4-6B575DB04BA4}" type="presParOf" srcId="{E8C903FF-62C8-424D-9308-CB335035747C}" destId="{EB57B820-1D1C-4A6B-A7C0-8A07302A250F}" srcOrd="0" destOrd="0" presId="urn:microsoft.com/office/officeart/2018/2/layout/IconVerticalSolidList"/>
    <dgm:cxn modelId="{4ADF2E75-BBA9-4435-9749-D16CE90633DE}" type="presParOf" srcId="{E8C903FF-62C8-424D-9308-CB335035747C}" destId="{54157E65-2321-42E9-805D-6782F84555A9}" srcOrd="1" destOrd="0" presId="urn:microsoft.com/office/officeart/2018/2/layout/IconVerticalSolidList"/>
    <dgm:cxn modelId="{0D323668-FCAC-41CA-AAB8-ADE652E31C73}" type="presParOf" srcId="{E8C903FF-62C8-424D-9308-CB335035747C}" destId="{336CAC87-8BC5-4DAF-A66D-21522E7877FF}" srcOrd="2" destOrd="0" presId="urn:microsoft.com/office/officeart/2018/2/layout/IconVerticalSolidList"/>
    <dgm:cxn modelId="{097EE0A4-E366-4A6A-B325-680CC1B1E08C}" type="presParOf" srcId="{E8C903FF-62C8-424D-9308-CB335035747C}" destId="{9EA06365-0AF0-4CEF-9043-CE012B651A8B}" srcOrd="3" destOrd="0" presId="urn:microsoft.com/office/officeart/2018/2/layout/IconVerticalSolidList"/>
    <dgm:cxn modelId="{67790602-A972-4883-828A-83DD162EBA93}" type="presParOf" srcId="{E8C903FF-62C8-424D-9308-CB335035747C}" destId="{1F500576-C0FD-436B-9D70-223D9892D246}" srcOrd="4" destOrd="0" presId="urn:microsoft.com/office/officeart/2018/2/layout/IconVerticalSolidList"/>
    <dgm:cxn modelId="{F623893A-56E2-4057-A1DC-B4492925C4E8}" type="presParOf" srcId="{01B8FF9C-76F4-49CD-B444-AB4473D6DBCA}" destId="{148645E4-4B05-461A-8236-91D43FCC507B}" srcOrd="5" destOrd="0" presId="urn:microsoft.com/office/officeart/2018/2/layout/IconVerticalSolidList"/>
    <dgm:cxn modelId="{19574A30-AADC-4FF9-BEF9-DD3530E939B6}" type="presParOf" srcId="{01B8FF9C-76F4-49CD-B444-AB4473D6DBCA}" destId="{6963A21F-B0B8-4BB4-B21F-080B9E6BD783}" srcOrd="6" destOrd="0" presId="urn:microsoft.com/office/officeart/2018/2/layout/IconVerticalSolidList"/>
    <dgm:cxn modelId="{968E48A9-C2CB-41E0-893B-ADEB5E4DB3F0}" type="presParOf" srcId="{6963A21F-B0B8-4BB4-B21F-080B9E6BD783}" destId="{A168BE6A-3BFD-4411-AE3A-1E9EA21A4F3C}" srcOrd="0" destOrd="0" presId="urn:microsoft.com/office/officeart/2018/2/layout/IconVerticalSolidList"/>
    <dgm:cxn modelId="{F4BB3B46-4D9E-4CFE-BCDA-8CAB85831181}" type="presParOf" srcId="{6963A21F-B0B8-4BB4-B21F-080B9E6BD783}" destId="{7D477862-2A16-4088-A0BD-41C715FBB86F}" srcOrd="1" destOrd="0" presId="urn:microsoft.com/office/officeart/2018/2/layout/IconVerticalSolidList"/>
    <dgm:cxn modelId="{74ED1931-4D0C-4C39-AA4A-DF9C38991B25}" type="presParOf" srcId="{6963A21F-B0B8-4BB4-B21F-080B9E6BD783}" destId="{0A042B9D-AF30-406D-84C8-CC25E8AA88AC}" srcOrd="2" destOrd="0" presId="urn:microsoft.com/office/officeart/2018/2/layout/IconVerticalSolidList"/>
    <dgm:cxn modelId="{C10D0E25-DF55-4025-933D-CC2EA52E46B5}" type="presParOf" srcId="{6963A21F-B0B8-4BB4-B21F-080B9E6BD783}" destId="{45419D39-12EA-4E37-941A-1C1A8CEF7669}" srcOrd="3" destOrd="0" presId="urn:microsoft.com/office/officeart/2018/2/layout/IconVerticalSolidList"/>
    <dgm:cxn modelId="{05D38288-71E3-4842-8D70-71BD13CC536E}" type="presParOf" srcId="{6963A21F-B0B8-4BB4-B21F-080B9E6BD783}" destId="{E48C4E8D-7B24-4C6C-961E-5286F9EC0EA4}" srcOrd="4" destOrd="0" presId="urn:microsoft.com/office/officeart/2018/2/layout/IconVerticalSolidList"/>
    <dgm:cxn modelId="{1C095E4A-DF6D-4578-A93B-26CFDD6B18EE}" type="presParOf" srcId="{01B8FF9C-76F4-49CD-B444-AB4473D6DBCA}" destId="{48B60749-6596-402F-B788-BA8B1B0F78D2}" srcOrd="7" destOrd="0" presId="urn:microsoft.com/office/officeart/2018/2/layout/IconVerticalSolidList"/>
    <dgm:cxn modelId="{E8538AC8-F008-4D05-9FA3-4846FCA2BD4B}" type="presParOf" srcId="{01B8FF9C-76F4-49CD-B444-AB4473D6DBCA}" destId="{965901A8-C150-404E-A5A3-38FD47F9588B}" srcOrd="8" destOrd="0" presId="urn:microsoft.com/office/officeart/2018/2/layout/IconVerticalSolidList"/>
    <dgm:cxn modelId="{5BD628C1-330E-4FE3-947B-38A79A5D3580}" type="presParOf" srcId="{965901A8-C150-404E-A5A3-38FD47F9588B}" destId="{155103DB-A66C-4037-8436-0A700286FDEF}" srcOrd="0" destOrd="0" presId="urn:microsoft.com/office/officeart/2018/2/layout/IconVerticalSolidList"/>
    <dgm:cxn modelId="{DCF05FA8-E304-472E-8DB9-41C07C013969}" type="presParOf" srcId="{965901A8-C150-404E-A5A3-38FD47F9588B}" destId="{987B7420-9D4C-4333-A896-FF7E087D6A6A}" srcOrd="1" destOrd="0" presId="urn:microsoft.com/office/officeart/2018/2/layout/IconVerticalSolidList"/>
    <dgm:cxn modelId="{058D5367-EE39-4CF2-8AC0-17C3B97897BF}" type="presParOf" srcId="{965901A8-C150-404E-A5A3-38FD47F9588B}" destId="{980A426D-C5E1-46F8-B045-FFC79EBBEB49}" srcOrd="2" destOrd="0" presId="urn:microsoft.com/office/officeart/2018/2/layout/IconVerticalSolidList"/>
    <dgm:cxn modelId="{8859734E-9FFC-48F5-A674-F79B20FB52C3}" type="presParOf" srcId="{965901A8-C150-404E-A5A3-38FD47F9588B}" destId="{6FF77AF9-6568-415D-BF84-84D11CCE5637}" srcOrd="3" destOrd="0" presId="urn:microsoft.com/office/officeart/2018/2/layout/IconVerticalSolidList"/>
    <dgm:cxn modelId="{0FA3F6D2-D6C5-407A-AA6C-BAA83DC39B51}" type="presParOf" srcId="{965901A8-C150-404E-A5A3-38FD47F9588B}" destId="{45B8F858-3DD1-483D-9FA9-6EE75E68FAF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4F2A1-9CEC-4342-A921-DA6930B88E50}">
      <dsp:nvSpPr>
        <dsp:cNvPr id="0" name=""/>
        <dsp:cNvSpPr/>
      </dsp:nvSpPr>
      <dsp:spPr>
        <a:xfrm>
          <a:off x="0" y="6204"/>
          <a:ext cx="11031894" cy="812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1C718-8EF6-4826-9915-2A0CA52216B0}">
      <dsp:nvSpPr>
        <dsp:cNvPr id="0" name=""/>
        <dsp:cNvSpPr/>
      </dsp:nvSpPr>
      <dsp:spPr>
        <a:xfrm>
          <a:off x="245930" y="189128"/>
          <a:ext cx="447146" cy="447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04F63B-E0E1-4243-954F-1BDFD5127FD6}">
      <dsp:nvSpPr>
        <dsp:cNvPr id="0" name=""/>
        <dsp:cNvSpPr/>
      </dsp:nvSpPr>
      <dsp:spPr>
        <a:xfrm>
          <a:off x="939007" y="6204"/>
          <a:ext cx="10091968" cy="81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42" tIns="86042" rIns="86042" bIns="86042" numCol="1" spcCol="1270" anchor="ctr" anchorCtr="0">
          <a:noAutofit/>
        </a:bodyPr>
        <a:lstStyle/>
        <a:p>
          <a:pPr marL="0" lvl="0" indent="0" algn="l" defTabSz="844550">
            <a:lnSpc>
              <a:spcPct val="100000"/>
            </a:lnSpc>
            <a:spcBef>
              <a:spcPct val="0"/>
            </a:spcBef>
            <a:spcAft>
              <a:spcPct val="35000"/>
            </a:spcAft>
            <a:buNone/>
          </a:pPr>
          <a:r>
            <a:rPr lang="en-US" sz="1900" b="1" i="0" kern="1200" dirty="0">
              <a:latin typeface="Times New Roman" panose="02020603050405020304" pitchFamily="18" charset="0"/>
              <a:cs typeface="Times New Roman" panose="02020603050405020304" pitchFamily="18" charset="0"/>
            </a:rPr>
            <a:t>L</a:t>
          </a:r>
          <a:r>
            <a:rPr lang="en-US" sz="1600" b="1" i="0" kern="1200" dirty="0">
              <a:latin typeface="Times New Roman" panose="02020603050405020304" pitchFamily="18" charset="0"/>
              <a:cs typeface="Times New Roman" panose="02020603050405020304" pitchFamily="18" charset="0"/>
            </a:rPr>
            <a:t>P</a:t>
          </a:r>
          <a:r>
            <a:rPr lang="en-US" sz="1900" b="1" i="0" kern="1200" dirty="0">
              <a:latin typeface="Times New Roman" panose="02020603050405020304" pitchFamily="18" charset="0"/>
              <a:cs typeface="Times New Roman" panose="02020603050405020304" pitchFamily="18" charset="0"/>
            </a:rPr>
            <a:t>UGrUb : 	</a:t>
          </a:r>
          <a:r>
            <a:rPr lang="en-US" sz="1900" i="0" kern="1200" dirty="0">
              <a:latin typeface="Times New Roman" panose="02020603050405020304" pitchFamily="18" charset="0"/>
              <a:cs typeface="Times New Roman" panose="02020603050405020304" pitchFamily="18" charset="0"/>
            </a:rPr>
            <a:t>An In-Campus Food Delivery App</a:t>
          </a:r>
          <a:endParaRPr lang="en-US" sz="1900" kern="1200" dirty="0">
            <a:latin typeface="Times New Roman" panose="02020603050405020304" pitchFamily="18" charset="0"/>
            <a:cs typeface="Times New Roman" panose="02020603050405020304" pitchFamily="18" charset="0"/>
          </a:endParaRPr>
        </a:p>
      </dsp:txBody>
      <dsp:txXfrm>
        <a:off x="939007" y="6204"/>
        <a:ext cx="10091968" cy="812993"/>
      </dsp:txXfrm>
    </dsp:sp>
    <dsp:sp modelId="{27701C16-92A8-4338-A124-334DEC2E26D1}">
      <dsp:nvSpPr>
        <dsp:cNvPr id="0" name=""/>
        <dsp:cNvSpPr/>
      </dsp:nvSpPr>
      <dsp:spPr>
        <a:xfrm>
          <a:off x="0" y="1022446"/>
          <a:ext cx="11031894" cy="812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99313-8139-48B6-9864-5D56F11C8A33}">
      <dsp:nvSpPr>
        <dsp:cNvPr id="0" name=""/>
        <dsp:cNvSpPr/>
      </dsp:nvSpPr>
      <dsp:spPr>
        <a:xfrm>
          <a:off x="245930" y="1205370"/>
          <a:ext cx="447146" cy="447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D89BD7-F162-4148-A351-7CB8063B8632}">
      <dsp:nvSpPr>
        <dsp:cNvPr id="0" name=""/>
        <dsp:cNvSpPr/>
      </dsp:nvSpPr>
      <dsp:spPr>
        <a:xfrm>
          <a:off x="939007" y="1022446"/>
          <a:ext cx="4964352" cy="81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42" tIns="86042" rIns="86042" bIns="86042" numCol="1" spcCol="1270" anchor="ctr" anchorCtr="0">
          <a:noAutofit/>
        </a:bodyPr>
        <a:lstStyle/>
        <a:p>
          <a:pPr marL="0" lvl="0" indent="0" algn="l" defTabSz="844550">
            <a:lnSpc>
              <a:spcPct val="100000"/>
            </a:lnSpc>
            <a:spcBef>
              <a:spcPct val="0"/>
            </a:spcBef>
            <a:spcAft>
              <a:spcPct val="35000"/>
            </a:spcAft>
            <a:buNone/>
          </a:pPr>
          <a:r>
            <a:rPr lang="en-US" sz="1900" b="1" i="0" kern="1200" dirty="0">
              <a:latin typeface="Times New Roman" panose="02020603050405020304" pitchFamily="18" charset="0"/>
              <a:cs typeface="Times New Roman" panose="02020603050405020304" pitchFamily="18" charset="0"/>
            </a:rPr>
            <a:t>Convenience</a:t>
          </a:r>
          <a:r>
            <a:rPr lang="en-US" sz="1900" b="1" i="0" kern="1200" dirty="0"/>
            <a:t>:</a:t>
          </a:r>
          <a:endParaRPr lang="en-US" sz="1900" kern="1200" dirty="0"/>
        </a:p>
      </dsp:txBody>
      <dsp:txXfrm>
        <a:off x="939007" y="1022446"/>
        <a:ext cx="4964352" cy="812993"/>
      </dsp:txXfrm>
    </dsp:sp>
    <dsp:sp modelId="{B537A5B0-A6B2-4AAA-AD09-ADE09A6D9257}">
      <dsp:nvSpPr>
        <dsp:cNvPr id="0" name=""/>
        <dsp:cNvSpPr/>
      </dsp:nvSpPr>
      <dsp:spPr>
        <a:xfrm>
          <a:off x="5903359" y="1022446"/>
          <a:ext cx="5127616" cy="81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42" tIns="86042" rIns="86042" bIns="86042" numCol="1" spcCol="1270" anchor="ctr" anchorCtr="0">
          <a:noAutofit/>
        </a:bodyPr>
        <a:lstStyle/>
        <a:p>
          <a:pPr marL="0" lvl="0" indent="0" algn="l" defTabSz="577850">
            <a:lnSpc>
              <a:spcPct val="10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Partner with shuttles/volunteers for peak delivery times.</a:t>
          </a:r>
          <a:endParaRPr lang="en-US" sz="1300" kern="1200" dirty="0">
            <a:latin typeface="Times New Roman" panose="02020603050405020304" pitchFamily="18" charset="0"/>
            <a:cs typeface="Times New Roman" panose="02020603050405020304" pitchFamily="18" charset="0"/>
          </a:endParaRPr>
        </a:p>
        <a:p>
          <a:pPr marL="0" lvl="0" indent="0" algn="l" defTabSz="577850">
            <a:lnSpc>
              <a:spcPct val="10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Offer pick-up options at designated locations.</a:t>
          </a:r>
          <a:endParaRPr lang="en-US" sz="1300" kern="1200" dirty="0">
            <a:latin typeface="Times New Roman" panose="02020603050405020304" pitchFamily="18" charset="0"/>
            <a:cs typeface="Times New Roman" panose="02020603050405020304" pitchFamily="18" charset="0"/>
          </a:endParaRPr>
        </a:p>
        <a:p>
          <a:pPr marL="0" lvl="0" indent="0" algn="l" defTabSz="577850">
            <a:lnSpc>
              <a:spcPct val="10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Streamline interface and eliminate minimum order requirement.</a:t>
          </a:r>
          <a:endParaRPr lang="en-US" sz="1300" kern="1200" dirty="0">
            <a:latin typeface="Times New Roman" panose="02020603050405020304" pitchFamily="18" charset="0"/>
            <a:cs typeface="Times New Roman" panose="02020603050405020304" pitchFamily="18" charset="0"/>
          </a:endParaRPr>
        </a:p>
      </dsp:txBody>
      <dsp:txXfrm>
        <a:off x="5903359" y="1022446"/>
        <a:ext cx="5127616" cy="812993"/>
      </dsp:txXfrm>
    </dsp:sp>
    <dsp:sp modelId="{EB57B820-1D1C-4A6B-A7C0-8A07302A250F}">
      <dsp:nvSpPr>
        <dsp:cNvPr id="0" name=""/>
        <dsp:cNvSpPr/>
      </dsp:nvSpPr>
      <dsp:spPr>
        <a:xfrm>
          <a:off x="0" y="2038688"/>
          <a:ext cx="11031894" cy="812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157E65-2321-42E9-805D-6782F84555A9}">
      <dsp:nvSpPr>
        <dsp:cNvPr id="0" name=""/>
        <dsp:cNvSpPr/>
      </dsp:nvSpPr>
      <dsp:spPr>
        <a:xfrm>
          <a:off x="245930" y="2221612"/>
          <a:ext cx="447146" cy="447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A06365-0AF0-4CEF-9043-CE012B651A8B}">
      <dsp:nvSpPr>
        <dsp:cNvPr id="0" name=""/>
        <dsp:cNvSpPr/>
      </dsp:nvSpPr>
      <dsp:spPr>
        <a:xfrm>
          <a:off x="939007" y="2038688"/>
          <a:ext cx="4964352" cy="81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42" tIns="86042" rIns="86042" bIns="86042" numCol="1" spcCol="1270" anchor="ctr" anchorCtr="0">
          <a:noAutofit/>
        </a:bodyPr>
        <a:lstStyle/>
        <a:p>
          <a:pPr marL="0" lvl="0" indent="0" algn="l" defTabSz="844550">
            <a:lnSpc>
              <a:spcPct val="100000"/>
            </a:lnSpc>
            <a:spcBef>
              <a:spcPct val="0"/>
            </a:spcBef>
            <a:spcAft>
              <a:spcPct val="35000"/>
            </a:spcAft>
            <a:buNone/>
          </a:pPr>
          <a:r>
            <a:rPr lang="en-US" sz="1900" b="1" i="0" kern="1200" dirty="0">
              <a:latin typeface="Times New Roman" panose="02020603050405020304" pitchFamily="18" charset="0"/>
              <a:cs typeface="Times New Roman" panose="02020603050405020304" pitchFamily="18" charset="0"/>
            </a:rPr>
            <a:t>Personalization</a:t>
          </a:r>
          <a:r>
            <a:rPr lang="en-US" sz="1900" b="1" i="0" kern="1200" dirty="0"/>
            <a:t>:</a:t>
          </a:r>
          <a:endParaRPr lang="en-US" sz="1900" kern="1200" dirty="0"/>
        </a:p>
      </dsp:txBody>
      <dsp:txXfrm>
        <a:off x="939007" y="2038688"/>
        <a:ext cx="4964352" cy="812993"/>
      </dsp:txXfrm>
    </dsp:sp>
    <dsp:sp modelId="{1F500576-C0FD-436B-9D70-223D9892D246}">
      <dsp:nvSpPr>
        <dsp:cNvPr id="0" name=""/>
        <dsp:cNvSpPr/>
      </dsp:nvSpPr>
      <dsp:spPr>
        <a:xfrm>
          <a:off x="5903359" y="2038688"/>
          <a:ext cx="5127616" cy="81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42" tIns="86042" rIns="86042" bIns="86042" numCol="1" spcCol="1270" anchor="ctr" anchorCtr="0">
          <a:noAutofit/>
        </a:bodyPr>
        <a:lstStyle/>
        <a:p>
          <a:pPr marL="0" lvl="0" indent="0" algn="l" defTabSz="577850">
            <a:lnSpc>
              <a:spcPct val="10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Implement loyalty programs and personalized recommendations.</a:t>
          </a:r>
          <a:endParaRPr lang="en-US" sz="1300" kern="1200" dirty="0">
            <a:latin typeface="Times New Roman" panose="02020603050405020304" pitchFamily="18" charset="0"/>
            <a:cs typeface="Times New Roman" panose="02020603050405020304" pitchFamily="18" charset="0"/>
          </a:endParaRPr>
        </a:p>
        <a:p>
          <a:pPr marL="0" lvl="0" indent="0" algn="l" defTabSz="577850">
            <a:lnSpc>
              <a:spcPct val="10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Offer pre-order healthy bundles based on dietary preferences.</a:t>
          </a:r>
          <a:endParaRPr lang="en-US" sz="1300" kern="1200" dirty="0">
            <a:latin typeface="Times New Roman" panose="02020603050405020304" pitchFamily="18" charset="0"/>
            <a:cs typeface="Times New Roman" panose="02020603050405020304" pitchFamily="18" charset="0"/>
          </a:endParaRPr>
        </a:p>
        <a:p>
          <a:pPr marL="0" lvl="0" indent="0" algn="l" defTabSz="577850">
            <a:lnSpc>
              <a:spcPct val="10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Adapt the interface based on user location and preferences.</a:t>
          </a:r>
          <a:endParaRPr lang="en-US" sz="1300" kern="1200" dirty="0">
            <a:latin typeface="Times New Roman" panose="02020603050405020304" pitchFamily="18" charset="0"/>
            <a:cs typeface="Times New Roman" panose="02020603050405020304" pitchFamily="18" charset="0"/>
          </a:endParaRPr>
        </a:p>
      </dsp:txBody>
      <dsp:txXfrm>
        <a:off x="5903359" y="2038688"/>
        <a:ext cx="5127616" cy="812993"/>
      </dsp:txXfrm>
    </dsp:sp>
    <dsp:sp modelId="{A168BE6A-3BFD-4411-AE3A-1E9EA21A4F3C}">
      <dsp:nvSpPr>
        <dsp:cNvPr id="0" name=""/>
        <dsp:cNvSpPr/>
      </dsp:nvSpPr>
      <dsp:spPr>
        <a:xfrm>
          <a:off x="0" y="3054930"/>
          <a:ext cx="11031894" cy="812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477862-2A16-4088-A0BD-41C715FBB86F}">
      <dsp:nvSpPr>
        <dsp:cNvPr id="0" name=""/>
        <dsp:cNvSpPr/>
      </dsp:nvSpPr>
      <dsp:spPr>
        <a:xfrm>
          <a:off x="245930" y="3237854"/>
          <a:ext cx="447146" cy="4471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419D39-12EA-4E37-941A-1C1A8CEF7669}">
      <dsp:nvSpPr>
        <dsp:cNvPr id="0" name=""/>
        <dsp:cNvSpPr/>
      </dsp:nvSpPr>
      <dsp:spPr>
        <a:xfrm>
          <a:off x="939007" y="3054930"/>
          <a:ext cx="4964352" cy="81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42" tIns="86042" rIns="86042" bIns="86042" numCol="1" spcCol="1270" anchor="ctr" anchorCtr="0">
          <a:noAutofit/>
        </a:bodyPr>
        <a:lstStyle/>
        <a:p>
          <a:pPr marL="0" lvl="0" indent="0" algn="l" defTabSz="844550">
            <a:lnSpc>
              <a:spcPct val="100000"/>
            </a:lnSpc>
            <a:spcBef>
              <a:spcPct val="0"/>
            </a:spcBef>
            <a:spcAft>
              <a:spcPct val="35000"/>
            </a:spcAft>
            <a:buNone/>
          </a:pPr>
          <a:r>
            <a:rPr lang="en-US" sz="1900" b="1" i="0" kern="1200" dirty="0"/>
            <a:t>Diverse </a:t>
          </a:r>
          <a:r>
            <a:rPr lang="en-US" sz="1900" b="1" i="0" kern="1200" dirty="0">
              <a:latin typeface="Times New Roman" panose="02020603050405020304" pitchFamily="18" charset="0"/>
              <a:cs typeface="Times New Roman" panose="02020603050405020304" pitchFamily="18" charset="0"/>
            </a:rPr>
            <a:t>Options</a:t>
          </a:r>
          <a:r>
            <a:rPr lang="en-US" sz="1900" b="1" i="0" kern="1200" dirty="0"/>
            <a:t>:</a:t>
          </a:r>
          <a:endParaRPr lang="en-US" sz="1900" kern="1200" dirty="0"/>
        </a:p>
      </dsp:txBody>
      <dsp:txXfrm>
        <a:off x="939007" y="3054930"/>
        <a:ext cx="4964352" cy="812993"/>
      </dsp:txXfrm>
    </dsp:sp>
    <dsp:sp modelId="{E48C4E8D-7B24-4C6C-961E-5286F9EC0EA4}">
      <dsp:nvSpPr>
        <dsp:cNvPr id="0" name=""/>
        <dsp:cNvSpPr/>
      </dsp:nvSpPr>
      <dsp:spPr>
        <a:xfrm>
          <a:off x="5903359" y="3054930"/>
          <a:ext cx="5127616" cy="81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42" tIns="86042" rIns="86042" bIns="86042" numCol="1" spcCol="1270" anchor="ctr" anchorCtr="0">
          <a:noAutofit/>
        </a:bodyPr>
        <a:lstStyle/>
        <a:p>
          <a:pPr marL="0" lvl="0" indent="0" algn="l" defTabSz="577850">
            <a:lnSpc>
              <a:spcPct val="100000"/>
            </a:lnSpc>
            <a:spcBef>
              <a:spcPct val="0"/>
            </a:spcBef>
            <a:spcAft>
              <a:spcPct val="35000"/>
            </a:spcAft>
            <a:buNone/>
          </a:pPr>
          <a:r>
            <a:rPr lang="en-US" sz="1300" b="0" i="0" kern="1200">
              <a:latin typeface="Times New Roman" panose="02020603050405020304" pitchFamily="18" charset="0"/>
              <a:cs typeface="Times New Roman" panose="02020603050405020304" pitchFamily="18" charset="0"/>
            </a:rPr>
            <a:t>Expand delivery radius to include off-campus restaurants.</a:t>
          </a:r>
          <a:endParaRPr lang="en-US" sz="1300" kern="1200">
            <a:latin typeface="Times New Roman" panose="02020603050405020304" pitchFamily="18" charset="0"/>
            <a:cs typeface="Times New Roman" panose="02020603050405020304" pitchFamily="18" charset="0"/>
          </a:endParaRPr>
        </a:p>
        <a:p>
          <a:pPr marL="0" lvl="0" indent="0" algn="l" defTabSz="577850">
            <a:lnSpc>
              <a:spcPct val="10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Partner with local businesses beyond restaurants.</a:t>
          </a:r>
          <a:endParaRPr lang="en-US" sz="1300" kern="1200" dirty="0">
            <a:latin typeface="Times New Roman" panose="02020603050405020304" pitchFamily="18" charset="0"/>
            <a:cs typeface="Times New Roman" panose="02020603050405020304" pitchFamily="18" charset="0"/>
          </a:endParaRPr>
        </a:p>
        <a:p>
          <a:pPr marL="0" lvl="0" indent="0" algn="l" defTabSz="577850">
            <a:lnSpc>
              <a:spcPct val="10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Explore delivery options for other campus needs (textbooks, laundry).</a:t>
          </a:r>
          <a:endParaRPr lang="en-US" sz="1300" kern="1200" dirty="0">
            <a:latin typeface="Times New Roman" panose="02020603050405020304" pitchFamily="18" charset="0"/>
            <a:cs typeface="Times New Roman" panose="02020603050405020304" pitchFamily="18" charset="0"/>
          </a:endParaRPr>
        </a:p>
      </dsp:txBody>
      <dsp:txXfrm>
        <a:off x="5903359" y="3054930"/>
        <a:ext cx="5127616" cy="812993"/>
      </dsp:txXfrm>
    </dsp:sp>
    <dsp:sp modelId="{155103DB-A66C-4037-8436-0A700286FDEF}">
      <dsp:nvSpPr>
        <dsp:cNvPr id="0" name=""/>
        <dsp:cNvSpPr/>
      </dsp:nvSpPr>
      <dsp:spPr>
        <a:xfrm>
          <a:off x="0" y="4071172"/>
          <a:ext cx="11031894" cy="812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7B7420-9D4C-4333-A896-FF7E087D6A6A}">
      <dsp:nvSpPr>
        <dsp:cNvPr id="0" name=""/>
        <dsp:cNvSpPr/>
      </dsp:nvSpPr>
      <dsp:spPr>
        <a:xfrm>
          <a:off x="245930" y="4254096"/>
          <a:ext cx="447146" cy="4471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F77AF9-6568-415D-BF84-84D11CCE5637}">
      <dsp:nvSpPr>
        <dsp:cNvPr id="0" name=""/>
        <dsp:cNvSpPr/>
      </dsp:nvSpPr>
      <dsp:spPr>
        <a:xfrm>
          <a:off x="939007" y="4071172"/>
          <a:ext cx="4964352" cy="81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42" tIns="86042" rIns="86042" bIns="86042" numCol="1" spcCol="1270" anchor="ctr" anchorCtr="0">
          <a:noAutofit/>
        </a:bodyPr>
        <a:lstStyle/>
        <a:p>
          <a:pPr marL="0" lvl="0" indent="0" algn="l" defTabSz="844550">
            <a:lnSpc>
              <a:spcPct val="100000"/>
            </a:lnSpc>
            <a:spcBef>
              <a:spcPct val="0"/>
            </a:spcBef>
            <a:spcAft>
              <a:spcPct val="35000"/>
            </a:spcAft>
            <a:buNone/>
          </a:pPr>
          <a:r>
            <a:rPr lang="en-US" sz="1900" b="1" i="0" kern="1200" dirty="0">
              <a:latin typeface="Times New Roman" panose="02020603050405020304" pitchFamily="18" charset="0"/>
              <a:cs typeface="Times New Roman" panose="02020603050405020304" pitchFamily="18" charset="0"/>
            </a:rPr>
            <a:t>Security &amp; Efficiency:</a:t>
          </a:r>
          <a:endParaRPr lang="en-US" sz="1900" kern="1200" dirty="0">
            <a:latin typeface="Times New Roman" panose="02020603050405020304" pitchFamily="18" charset="0"/>
            <a:cs typeface="Times New Roman" panose="02020603050405020304" pitchFamily="18" charset="0"/>
          </a:endParaRPr>
        </a:p>
      </dsp:txBody>
      <dsp:txXfrm>
        <a:off x="939007" y="4071172"/>
        <a:ext cx="4964352" cy="812993"/>
      </dsp:txXfrm>
    </dsp:sp>
    <dsp:sp modelId="{45B8F858-3DD1-483D-9FA9-6EE75E68FAF1}">
      <dsp:nvSpPr>
        <dsp:cNvPr id="0" name=""/>
        <dsp:cNvSpPr/>
      </dsp:nvSpPr>
      <dsp:spPr>
        <a:xfrm>
          <a:off x="5903359" y="4071172"/>
          <a:ext cx="5127616" cy="81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42" tIns="86042" rIns="86042" bIns="86042"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Pre-pay with student IDs for faster and more secure transactions.</a:t>
          </a:r>
          <a:endParaRPr lang="en-US" sz="1400" kern="1200" dirty="0">
            <a:latin typeface="Times New Roman" panose="02020603050405020304" pitchFamily="18" charset="0"/>
            <a:cs typeface="Times New Roman" panose="02020603050405020304" pitchFamily="18" charset="0"/>
          </a:endParaRPr>
        </a:p>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Facilitate communication between students and campus providers.</a:t>
          </a:r>
          <a:endParaRPr lang="en-US" sz="1400" kern="1200" dirty="0">
            <a:latin typeface="Times New Roman" panose="02020603050405020304" pitchFamily="18" charset="0"/>
            <a:cs typeface="Times New Roman" panose="02020603050405020304" pitchFamily="18" charset="0"/>
          </a:endParaRPr>
        </a:p>
      </dsp:txBody>
      <dsp:txXfrm>
        <a:off x="5903359" y="4071172"/>
        <a:ext cx="5127616" cy="8129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180997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3B9572-0C76-4D15-B409-268E7933629A}"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2399517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3747531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332695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2391097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471372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1741892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2570105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682520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2142548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B9572-0C76-4D15-B409-268E7933629A}"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2070716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3B9572-0C76-4D15-B409-268E7933629A}"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1741670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3B9572-0C76-4D15-B409-268E7933629A}" type="datetimeFigureOut">
              <a:rPr lang="en-IN" smtClean="0"/>
              <a:t>14-07-2024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67547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3B9572-0C76-4D15-B409-268E7933629A}" type="datetimeFigureOut">
              <a:rPr lang="en-IN" smtClean="0"/>
              <a:t>14-07-2024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1524708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B9572-0C76-4D15-B409-268E7933629A}" type="datetimeFigureOut">
              <a:rPr lang="en-IN" smtClean="0"/>
              <a:t>14-07-2024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288898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3B9572-0C76-4D15-B409-268E7933629A}"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332362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23B9572-0C76-4D15-B409-268E7933629A}" type="datetimeFigureOut">
              <a:rPr lang="en-IN" smtClean="0"/>
              <a:t>14-07-2024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B9E8D6C7-0E24-4D48-902C-27F8D54DFCDD}" type="slidenum">
              <a:rPr lang="en-IN" smtClean="0"/>
              <a:t>‹#›</a:t>
            </a:fld>
            <a:endParaRPr lang="en-IN"/>
          </a:p>
        </p:txBody>
      </p:sp>
    </p:spTree>
    <p:extLst>
      <p:ext uri="{BB962C8B-B14F-4D97-AF65-F5344CB8AC3E}">
        <p14:creationId xmlns:p14="http://schemas.microsoft.com/office/powerpoint/2010/main" val="251217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23B9572-0C76-4D15-B409-268E7933629A}" type="datetimeFigureOut">
              <a:rPr lang="en-IN" smtClean="0"/>
              <a:t>14-07-2024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9E8D6C7-0E24-4D48-902C-27F8D54DFCDD}" type="slidenum">
              <a:rPr lang="en-IN" smtClean="0"/>
              <a:t>‹#›</a:t>
            </a:fld>
            <a:endParaRPr lang="en-IN"/>
          </a:p>
        </p:txBody>
      </p:sp>
    </p:spTree>
    <p:extLst>
      <p:ext uri="{BB962C8B-B14F-4D97-AF65-F5344CB8AC3E}">
        <p14:creationId xmlns:p14="http://schemas.microsoft.com/office/powerpoint/2010/main" val="42819082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go with text on it&#10;&#10;Description automatically generated">
            <a:extLst>
              <a:ext uri="{FF2B5EF4-FFF2-40B4-BE49-F238E27FC236}">
                <a16:creationId xmlns:a16="http://schemas.microsoft.com/office/drawing/2014/main" id="{B2237001-ED7C-5BF1-7C52-0DFF4639F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123" y="2297198"/>
            <a:ext cx="3179107" cy="2786332"/>
          </a:xfrm>
          <a:custGeom>
            <a:avLst/>
            <a:gdLst/>
            <a:ahLst/>
            <a:cxnLst/>
            <a:rect l="l" t="t" r="r" b="b"/>
            <a:pathLst>
              <a:path w="4141760" h="4377846">
                <a:moveTo>
                  <a:pt x="0" y="0"/>
                </a:moveTo>
                <a:lnTo>
                  <a:pt x="4141760" y="0"/>
                </a:lnTo>
                <a:lnTo>
                  <a:pt x="4141760" y="4377846"/>
                </a:lnTo>
                <a:lnTo>
                  <a:pt x="0" y="4377846"/>
                </a:lnTo>
                <a:close/>
              </a:path>
            </a:pathLst>
          </a:custGeom>
        </p:spPr>
      </p:pic>
      <p:sp>
        <p:nvSpPr>
          <p:cNvPr id="8" name="TextBox 7">
            <a:extLst>
              <a:ext uri="{FF2B5EF4-FFF2-40B4-BE49-F238E27FC236}">
                <a16:creationId xmlns:a16="http://schemas.microsoft.com/office/drawing/2014/main" id="{2B671BB9-5027-59F0-3436-477C5ED0A667}"/>
              </a:ext>
            </a:extLst>
          </p:cNvPr>
          <p:cNvSpPr txBox="1"/>
          <p:nvPr/>
        </p:nvSpPr>
        <p:spPr>
          <a:xfrm>
            <a:off x="5785640" y="2202865"/>
            <a:ext cx="5744901" cy="707886"/>
          </a:xfrm>
          <a:prstGeom prst="rect">
            <a:avLst/>
          </a:prstGeom>
          <a:noFill/>
        </p:spPr>
        <p:txBody>
          <a:bodyPr wrap="square" rtlCol="0">
            <a:spAutoFit/>
          </a:bodyPr>
          <a:lstStyle/>
          <a:p>
            <a:pPr algn="ctr"/>
            <a:r>
              <a:rPr lang="en-IN" sz="4000" b="1" dirty="0">
                <a:solidFill>
                  <a:srgbClr val="FFFF00"/>
                </a:solidFill>
                <a:latin typeface="Aharoni" panose="02010803020104030203" pitchFamily="2" charset="-79"/>
                <a:cs typeface="Aharoni" panose="02010803020104030203" pitchFamily="2" charset="-79"/>
              </a:rPr>
              <a:t>UI/UX</a:t>
            </a:r>
          </a:p>
        </p:txBody>
      </p:sp>
      <p:sp>
        <p:nvSpPr>
          <p:cNvPr id="9" name="TextBox 8">
            <a:extLst>
              <a:ext uri="{FF2B5EF4-FFF2-40B4-BE49-F238E27FC236}">
                <a16:creationId xmlns:a16="http://schemas.microsoft.com/office/drawing/2014/main" id="{2BAA6E0F-2573-C2E2-2F7A-BCCB1E80DE6B}"/>
              </a:ext>
            </a:extLst>
          </p:cNvPr>
          <p:cNvSpPr txBox="1"/>
          <p:nvPr/>
        </p:nvSpPr>
        <p:spPr>
          <a:xfrm>
            <a:off x="6157575" y="2967581"/>
            <a:ext cx="6119248" cy="707886"/>
          </a:xfrm>
          <a:prstGeom prst="rect">
            <a:avLst/>
          </a:prstGeom>
          <a:noFill/>
        </p:spPr>
        <p:txBody>
          <a:bodyPr wrap="square" rtlCol="0">
            <a:spAutoFit/>
          </a:bodyPr>
          <a:lstStyle/>
          <a:p>
            <a:r>
              <a:rPr lang="en-IN" sz="2000" b="1" dirty="0">
                <a:solidFill>
                  <a:srgbClr val="FF0000"/>
                </a:solidFill>
                <a:latin typeface="Aharoni" panose="02010803020104030203" pitchFamily="2" charset="-79"/>
                <a:cs typeface="Aharoni" panose="02010803020104030203" pitchFamily="2" charset="-79"/>
              </a:rPr>
              <a:t>TOPIC: Choose Any Issues in Lovely Professional 		University and give the Solution</a:t>
            </a:r>
          </a:p>
        </p:txBody>
      </p:sp>
      <p:sp>
        <p:nvSpPr>
          <p:cNvPr id="18" name="TextBox 17">
            <a:extLst>
              <a:ext uri="{FF2B5EF4-FFF2-40B4-BE49-F238E27FC236}">
                <a16:creationId xmlns:a16="http://schemas.microsoft.com/office/drawing/2014/main" id="{1888FBE3-1C30-E148-77FA-E894947C65B8}"/>
              </a:ext>
            </a:extLst>
          </p:cNvPr>
          <p:cNvSpPr txBox="1"/>
          <p:nvPr/>
        </p:nvSpPr>
        <p:spPr>
          <a:xfrm>
            <a:off x="6692323" y="3690364"/>
            <a:ext cx="4838218" cy="1938992"/>
          </a:xfrm>
          <a:prstGeom prst="rect">
            <a:avLst/>
          </a:prstGeom>
          <a:noFill/>
        </p:spPr>
        <p:txBody>
          <a:bodyPr wrap="square" rtlCol="0">
            <a:spAutoFit/>
          </a:bodyPr>
          <a:lstStyle/>
          <a:p>
            <a:endParaRPr lang="en-IN" sz="2000" b="1" dirty="0">
              <a:solidFill>
                <a:srgbClr val="00B0F0"/>
              </a:solidFill>
              <a:latin typeface="+mj-lt"/>
            </a:endParaRPr>
          </a:p>
          <a:p>
            <a:r>
              <a:rPr lang="en-IN" sz="2000" b="1" dirty="0">
                <a:solidFill>
                  <a:srgbClr val="00B0F0"/>
                </a:solidFill>
                <a:latin typeface="+mj-lt"/>
              </a:rPr>
              <a:t>Submitted By:    </a:t>
            </a:r>
            <a:r>
              <a:rPr lang="en-IN" sz="2000" b="1" dirty="0">
                <a:solidFill>
                  <a:schemeClr val="accent6">
                    <a:lumMod val="60000"/>
                    <a:lumOff val="40000"/>
                  </a:schemeClr>
                </a:solidFill>
                <a:latin typeface="+mj-lt"/>
              </a:rPr>
              <a:t>Aaditya Raj Pandey</a:t>
            </a:r>
          </a:p>
          <a:p>
            <a:r>
              <a:rPr lang="en-IN" sz="2000" b="1" dirty="0">
                <a:solidFill>
                  <a:srgbClr val="00B0F0"/>
                </a:solidFill>
                <a:latin typeface="+mj-lt"/>
              </a:rPr>
              <a:t>Registration No. </a:t>
            </a:r>
            <a:r>
              <a:rPr lang="en-IN" sz="2000" b="1" dirty="0">
                <a:solidFill>
                  <a:schemeClr val="accent6">
                    <a:lumMod val="60000"/>
                    <a:lumOff val="40000"/>
                  </a:schemeClr>
                </a:solidFill>
                <a:latin typeface="+mj-lt"/>
              </a:rPr>
              <a:t>12114082</a:t>
            </a:r>
          </a:p>
          <a:p>
            <a:r>
              <a:rPr lang="en-IN" sz="2000" b="1" dirty="0">
                <a:solidFill>
                  <a:srgbClr val="00B0F0"/>
                </a:solidFill>
                <a:latin typeface="+mj-lt"/>
              </a:rPr>
              <a:t>Submitted To:     </a:t>
            </a:r>
            <a:r>
              <a:rPr lang="en-IN" sz="2000" b="1" dirty="0">
                <a:solidFill>
                  <a:schemeClr val="accent6">
                    <a:lumMod val="60000"/>
                    <a:lumOff val="40000"/>
                  </a:schemeClr>
                </a:solidFill>
                <a:latin typeface="+mj-lt"/>
              </a:rPr>
              <a:t>Ms. Maggie Banra</a:t>
            </a:r>
          </a:p>
          <a:p>
            <a:r>
              <a:rPr lang="en-IN" sz="2000" b="1" dirty="0">
                <a:solidFill>
                  <a:srgbClr val="00B0F0"/>
                </a:solidFill>
                <a:latin typeface="+mj-lt"/>
              </a:rPr>
              <a:t>Teacher UID:       </a:t>
            </a:r>
            <a:r>
              <a:rPr lang="en-IN" sz="2000" b="1" dirty="0">
                <a:solidFill>
                  <a:schemeClr val="accent6">
                    <a:lumMod val="60000"/>
                    <a:lumOff val="40000"/>
                  </a:schemeClr>
                </a:solidFill>
                <a:latin typeface="+mj-lt"/>
              </a:rPr>
              <a:t>30480</a:t>
            </a:r>
          </a:p>
          <a:p>
            <a:r>
              <a:rPr lang="en-IN" sz="2000" b="1" dirty="0">
                <a:solidFill>
                  <a:srgbClr val="00B0F0"/>
                </a:solidFill>
                <a:latin typeface="+mj-lt"/>
              </a:rPr>
              <a:t>GitHub :		   </a:t>
            </a:r>
            <a:r>
              <a:rPr lang="en-IN" sz="2000" b="1" dirty="0">
                <a:solidFill>
                  <a:schemeClr val="accent6">
                    <a:lumMod val="60000"/>
                    <a:lumOff val="40000"/>
                  </a:schemeClr>
                </a:solidFill>
                <a:latin typeface="+mj-lt"/>
              </a:rPr>
              <a:t>aaditya620321</a:t>
            </a:r>
          </a:p>
        </p:txBody>
      </p:sp>
      <p:sp>
        <p:nvSpPr>
          <p:cNvPr id="2" name="TextBox 1">
            <a:extLst>
              <a:ext uri="{FF2B5EF4-FFF2-40B4-BE49-F238E27FC236}">
                <a16:creationId xmlns:a16="http://schemas.microsoft.com/office/drawing/2014/main" id="{A3E14A42-C541-8479-B0BD-79850F0A55D0}"/>
              </a:ext>
            </a:extLst>
          </p:cNvPr>
          <p:cNvSpPr txBox="1"/>
          <p:nvPr/>
        </p:nvSpPr>
        <p:spPr>
          <a:xfrm>
            <a:off x="11373803" y="6611779"/>
            <a:ext cx="1479556" cy="246221"/>
          </a:xfrm>
          <a:prstGeom prst="rect">
            <a:avLst/>
          </a:prstGeom>
          <a:noFill/>
        </p:spPr>
        <p:txBody>
          <a:bodyPr wrap="square" rtlCol="0">
            <a:spAutoFit/>
          </a:bodyPr>
          <a:lstStyle/>
          <a:p>
            <a:r>
              <a:rPr lang="en-IN" sz="1000" dirty="0"/>
              <a:t>2021-2025</a:t>
            </a:r>
          </a:p>
        </p:txBody>
      </p:sp>
    </p:spTree>
    <p:extLst>
      <p:ext uri="{BB962C8B-B14F-4D97-AF65-F5344CB8AC3E}">
        <p14:creationId xmlns:p14="http://schemas.microsoft.com/office/powerpoint/2010/main" val="1232637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Online Survey:</a:t>
            </a:r>
          </a:p>
        </p:txBody>
      </p:sp>
      <p:pic>
        <p:nvPicPr>
          <p:cNvPr id="3" name="Picture 2">
            <a:extLst>
              <a:ext uri="{FF2B5EF4-FFF2-40B4-BE49-F238E27FC236}">
                <a16:creationId xmlns:a16="http://schemas.microsoft.com/office/drawing/2014/main" id="{77E085B0-8AA5-3C19-21F7-75B20725B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4469" y="582193"/>
            <a:ext cx="7286394" cy="5691286"/>
          </a:xfrm>
          <a:prstGeom prst="rect">
            <a:avLst/>
          </a:prstGeom>
        </p:spPr>
      </p:pic>
    </p:spTree>
    <p:extLst>
      <p:ext uri="{BB962C8B-B14F-4D97-AF65-F5344CB8AC3E}">
        <p14:creationId xmlns:p14="http://schemas.microsoft.com/office/powerpoint/2010/main" val="133559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Online Survey:</a:t>
            </a:r>
          </a:p>
        </p:txBody>
      </p:sp>
      <p:pic>
        <p:nvPicPr>
          <p:cNvPr id="3" name="Picture 2">
            <a:extLst>
              <a:ext uri="{FF2B5EF4-FFF2-40B4-BE49-F238E27FC236}">
                <a16:creationId xmlns:a16="http://schemas.microsoft.com/office/drawing/2014/main" id="{77E085B0-8AA5-3C19-21F7-75B20725B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64371" y="559043"/>
            <a:ext cx="7206590" cy="5737586"/>
          </a:xfrm>
          <a:prstGeom prst="rect">
            <a:avLst/>
          </a:prstGeom>
        </p:spPr>
      </p:pic>
    </p:spTree>
    <p:extLst>
      <p:ext uri="{BB962C8B-B14F-4D97-AF65-F5344CB8AC3E}">
        <p14:creationId xmlns:p14="http://schemas.microsoft.com/office/powerpoint/2010/main" val="3879850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Online Survey:</a:t>
            </a:r>
          </a:p>
        </p:txBody>
      </p:sp>
      <p:pic>
        <p:nvPicPr>
          <p:cNvPr id="3" name="Picture 2">
            <a:extLst>
              <a:ext uri="{FF2B5EF4-FFF2-40B4-BE49-F238E27FC236}">
                <a16:creationId xmlns:a16="http://schemas.microsoft.com/office/drawing/2014/main" id="{77E085B0-8AA5-3C19-21F7-75B20725B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8058" y="883133"/>
            <a:ext cx="7359216" cy="5089404"/>
          </a:xfrm>
          <a:prstGeom prst="rect">
            <a:avLst/>
          </a:prstGeom>
        </p:spPr>
      </p:pic>
    </p:spTree>
    <p:extLst>
      <p:ext uri="{BB962C8B-B14F-4D97-AF65-F5344CB8AC3E}">
        <p14:creationId xmlns:p14="http://schemas.microsoft.com/office/powerpoint/2010/main" val="1370593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1028700" y="1975892"/>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Online Survey:</a:t>
            </a:r>
          </a:p>
        </p:txBody>
      </p:sp>
      <p:pic>
        <p:nvPicPr>
          <p:cNvPr id="3" name="Picture 2">
            <a:extLst>
              <a:ext uri="{FF2B5EF4-FFF2-40B4-BE49-F238E27FC236}">
                <a16:creationId xmlns:a16="http://schemas.microsoft.com/office/drawing/2014/main" id="{77E085B0-8AA5-3C19-21F7-75B20725B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7804" y="706137"/>
            <a:ext cx="7279724" cy="5443398"/>
          </a:xfrm>
          <a:prstGeom prst="rect">
            <a:avLst/>
          </a:prstGeom>
        </p:spPr>
      </p:pic>
    </p:spTree>
    <p:extLst>
      <p:ext uri="{BB962C8B-B14F-4D97-AF65-F5344CB8AC3E}">
        <p14:creationId xmlns:p14="http://schemas.microsoft.com/office/powerpoint/2010/main" val="2643500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Online Survey:</a:t>
            </a:r>
          </a:p>
        </p:txBody>
      </p:sp>
      <p:pic>
        <p:nvPicPr>
          <p:cNvPr id="3" name="Picture 2">
            <a:extLst>
              <a:ext uri="{FF2B5EF4-FFF2-40B4-BE49-F238E27FC236}">
                <a16:creationId xmlns:a16="http://schemas.microsoft.com/office/drawing/2014/main" id="{77E085B0-8AA5-3C19-21F7-75B20725B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7804" y="716212"/>
            <a:ext cx="7279724" cy="5423248"/>
          </a:xfrm>
          <a:prstGeom prst="rect">
            <a:avLst/>
          </a:prstGeom>
        </p:spPr>
      </p:pic>
    </p:spTree>
    <p:extLst>
      <p:ext uri="{BB962C8B-B14F-4D97-AF65-F5344CB8AC3E}">
        <p14:creationId xmlns:p14="http://schemas.microsoft.com/office/powerpoint/2010/main" val="102534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Online Survey:</a:t>
            </a:r>
          </a:p>
        </p:txBody>
      </p:sp>
      <p:pic>
        <p:nvPicPr>
          <p:cNvPr id="3" name="Picture 2">
            <a:extLst>
              <a:ext uri="{FF2B5EF4-FFF2-40B4-BE49-F238E27FC236}">
                <a16:creationId xmlns:a16="http://schemas.microsoft.com/office/drawing/2014/main" id="{77E085B0-8AA5-3C19-21F7-75B20725B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7804" y="673047"/>
            <a:ext cx="7279724" cy="5509578"/>
          </a:xfrm>
          <a:prstGeom prst="rect">
            <a:avLst/>
          </a:prstGeom>
        </p:spPr>
      </p:pic>
    </p:spTree>
    <p:extLst>
      <p:ext uri="{BB962C8B-B14F-4D97-AF65-F5344CB8AC3E}">
        <p14:creationId xmlns:p14="http://schemas.microsoft.com/office/powerpoint/2010/main" val="1539095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2930695" y="23333"/>
            <a:ext cx="6262459" cy="803420"/>
          </a:xfrm>
          <a:prstGeom prst="ellipse">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lang="en-US" sz="4000" b="1" dirty="0">
                <a:solidFill>
                  <a:srgbClr val="FF0000"/>
                </a:solidFill>
                <a:latin typeface="+mj-lt"/>
                <a:ea typeface="+mj-ea"/>
                <a:cs typeface="+mj-cs"/>
              </a:rPr>
              <a:t>Online Survey</a:t>
            </a:r>
          </a:p>
        </p:txBody>
      </p:sp>
      <p:pic>
        <p:nvPicPr>
          <p:cNvPr id="6" name="Picture 5" descr="A screenshot of a computer&#10;&#10;Description automatically generated">
            <a:extLst>
              <a:ext uri="{FF2B5EF4-FFF2-40B4-BE49-F238E27FC236}">
                <a16:creationId xmlns:a16="http://schemas.microsoft.com/office/drawing/2014/main" id="{25800F60-5725-8359-A534-833C5734B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73" y="764468"/>
            <a:ext cx="5387244" cy="603442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A6679ED-4E4F-F94C-B6F1-5B1799800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684" y="764468"/>
            <a:ext cx="5476238" cy="6034420"/>
          </a:xfrm>
          <a:prstGeom prst="rect">
            <a:avLst/>
          </a:prstGeom>
        </p:spPr>
      </p:pic>
    </p:spTree>
    <p:extLst>
      <p:ext uri="{BB962C8B-B14F-4D97-AF65-F5344CB8AC3E}">
        <p14:creationId xmlns:p14="http://schemas.microsoft.com/office/powerpoint/2010/main" val="409186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1196656" y="12367"/>
            <a:ext cx="9795638" cy="745284"/>
          </a:xfrm>
          <a:prstGeom prst="ellipse">
            <a:avLst/>
          </a:prstGeom>
        </p:spPr>
        <p:txBody>
          <a:bodyPr vert="horz" lIns="91440" tIns="45720" rIns="91440" bIns="45720" rtlCol="0" anchor="b">
            <a:normAutofit fontScale="92500" lnSpcReduction="20000"/>
          </a:bodyPr>
          <a:lstStyle/>
          <a:p>
            <a:pPr algn="ctr">
              <a:lnSpc>
                <a:spcPct val="90000"/>
              </a:lnSpc>
              <a:spcBef>
                <a:spcPct val="0"/>
              </a:spcBef>
              <a:spcAft>
                <a:spcPts val="600"/>
              </a:spcAft>
            </a:pPr>
            <a:r>
              <a:rPr lang="en-US" sz="4000" b="1" dirty="0">
                <a:solidFill>
                  <a:srgbClr val="FF0000"/>
                </a:solidFill>
                <a:latin typeface="+mj-lt"/>
                <a:ea typeface="+mj-ea"/>
                <a:cs typeface="+mj-cs"/>
              </a:rPr>
              <a:t>Online Survey</a:t>
            </a:r>
          </a:p>
        </p:txBody>
      </p:sp>
      <p:pic>
        <p:nvPicPr>
          <p:cNvPr id="6" name="Picture 5">
            <a:extLst>
              <a:ext uri="{FF2B5EF4-FFF2-40B4-BE49-F238E27FC236}">
                <a16:creationId xmlns:a16="http://schemas.microsoft.com/office/drawing/2014/main" id="{25800F60-5725-8359-A534-833C5734B4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434" y="757651"/>
            <a:ext cx="5542552" cy="6087982"/>
          </a:xfrm>
          <a:prstGeom prst="rect">
            <a:avLst/>
          </a:prstGeom>
        </p:spPr>
      </p:pic>
      <p:pic>
        <p:nvPicPr>
          <p:cNvPr id="9" name="Picture 8">
            <a:extLst>
              <a:ext uri="{FF2B5EF4-FFF2-40B4-BE49-F238E27FC236}">
                <a16:creationId xmlns:a16="http://schemas.microsoft.com/office/drawing/2014/main" id="{2A6679ED-4E4F-F94C-B6F1-5B1799800A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39638" y="757651"/>
            <a:ext cx="5515288" cy="6049280"/>
          </a:xfrm>
          <a:prstGeom prst="rect">
            <a:avLst/>
          </a:prstGeom>
        </p:spPr>
      </p:pic>
    </p:spTree>
    <p:extLst>
      <p:ext uri="{BB962C8B-B14F-4D97-AF65-F5344CB8AC3E}">
        <p14:creationId xmlns:p14="http://schemas.microsoft.com/office/powerpoint/2010/main" val="2026568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1196656" y="1"/>
            <a:ext cx="9795638" cy="733244"/>
          </a:xfrm>
          <a:prstGeom prst="ellipse">
            <a:avLst/>
          </a:prstGeom>
        </p:spPr>
        <p:txBody>
          <a:bodyPr vert="horz" lIns="91440" tIns="45720" rIns="91440" bIns="45720" rtlCol="0" anchor="b">
            <a:noAutofit/>
          </a:bodyPr>
          <a:lstStyle/>
          <a:p>
            <a:pPr algn="ctr">
              <a:lnSpc>
                <a:spcPct val="90000"/>
              </a:lnSpc>
              <a:spcBef>
                <a:spcPct val="0"/>
              </a:spcBef>
              <a:spcAft>
                <a:spcPts val="600"/>
              </a:spcAft>
            </a:pPr>
            <a:r>
              <a:rPr lang="en-US" sz="4000" b="1" dirty="0">
                <a:solidFill>
                  <a:srgbClr val="FF0000"/>
                </a:solidFill>
                <a:latin typeface="+mj-lt"/>
                <a:ea typeface="+mj-ea"/>
                <a:cs typeface="+mj-cs"/>
              </a:rPr>
              <a:t>  Online Survey</a:t>
            </a:r>
          </a:p>
        </p:txBody>
      </p:sp>
      <p:pic>
        <p:nvPicPr>
          <p:cNvPr id="6" name="Picture 5">
            <a:extLst>
              <a:ext uri="{FF2B5EF4-FFF2-40B4-BE49-F238E27FC236}">
                <a16:creationId xmlns:a16="http://schemas.microsoft.com/office/drawing/2014/main" id="{25800F60-5725-8359-A534-833C5734B4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551" y="813500"/>
            <a:ext cx="5381774" cy="5936356"/>
          </a:xfrm>
          <a:prstGeom prst="rect">
            <a:avLst/>
          </a:prstGeom>
        </p:spPr>
      </p:pic>
      <p:pic>
        <p:nvPicPr>
          <p:cNvPr id="9" name="Picture 8">
            <a:extLst>
              <a:ext uri="{FF2B5EF4-FFF2-40B4-BE49-F238E27FC236}">
                <a16:creationId xmlns:a16="http://schemas.microsoft.com/office/drawing/2014/main" id="{2A6679ED-4E4F-F94C-B6F1-5B1799800A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85677" y="798078"/>
            <a:ext cx="5343340" cy="5951778"/>
          </a:xfrm>
          <a:prstGeom prst="rect">
            <a:avLst/>
          </a:prstGeom>
        </p:spPr>
      </p:pic>
    </p:spTree>
    <p:extLst>
      <p:ext uri="{BB962C8B-B14F-4D97-AF65-F5344CB8AC3E}">
        <p14:creationId xmlns:p14="http://schemas.microsoft.com/office/powerpoint/2010/main" val="96715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638881" y="670218"/>
            <a:ext cx="10909640" cy="1065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solidFill>
                  <a:srgbClr val="FF0000"/>
                </a:solidFill>
                <a:latin typeface="+mj-lt"/>
                <a:ea typeface="+mj-ea"/>
                <a:cs typeface="+mj-cs"/>
              </a:rPr>
              <a:t>Interviews</a:t>
            </a:r>
          </a:p>
        </p:txBody>
      </p:sp>
      <p:pic>
        <p:nvPicPr>
          <p:cNvPr id="6" name="Picture 5" descr="A person wearing headphones&#10;&#10;Description automatically generated">
            <a:extLst>
              <a:ext uri="{FF2B5EF4-FFF2-40B4-BE49-F238E27FC236}">
                <a16:creationId xmlns:a16="http://schemas.microsoft.com/office/drawing/2014/main" id="{3FC4B6E7-5581-A48A-164C-882B76A17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09" y="3458390"/>
            <a:ext cx="3758184" cy="2029419"/>
          </a:xfrm>
          <a:prstGeom prst="rect">
            <a:avLst/>
          </a:prstGeom>
        </p:spPr>
      </p:pic>
      <p:pic>
        <p:nvPicPr>
          <p:cNvPr id="4" name="Picture 3" descr="A screenshot of a person&#10;&#10;Description automatically generated">
            <a:extLst>
              <a:ext uri="{FF2B5EF4-FFF2-40B4-BE49-F238E27FC236}">
                <a16:creationId xmlns:a16="http://schemas.microsoft.com/office/drawing/2014/main" id="{C9E48478-3976-8D35-AE98-01705D8FD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609" y="2344815"/>
            <a:ext cx="3758184" cy="2010628"/>
          </a:xfrm>
          <a:prstGeom prst="rect">
            <a:avLst/>
          </a:prstGeom>
        </p:spPr>
      </p:pic>
      <p:pic>
        <p:nvPicPr>
          <p:cNvPr id="9" name="Picture 8" descr="A screenshot of a person with earbuds&#10;&#10;Description automatically generated">
            <a:extLst>
              <a:ext uri="{FF2B5EF4-FFF2-40B4-BE49-F238E27FC236}">
                <a16:creationId xmlns:a16="http://schemas.microsoft.com/office/drawing/2014/main" id="{B3D65C2E-D31F-4931-17C4-8E0F00CBD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1208" y="3423886"/>
            <a:ext cx="3758184" cy="1991837"/>
          </a:xfrm>
          <a:prstGeom prst="rect">
            <a:avLst/>
          </a:prstGeom>
        </p:spPr>
      </p:pic>
      <p:pic>
        <p:nvPicPr>
          <p:cNvPr id="2" name="Picture 1">
            <a:extLst>
              <a:ext uri="{FF2B5EF4-FFF2-40B4-BE49-F238E27FC236}">
                <a16:creationId xmlns:a16="http://schemas.microsoft.com/office/drawing/2014/main" id="{3DD2E8ED-BD09-7502-E13A-10A687100A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9351" y="4708279"/>
            <a:ext cx="569142" cy="560064"/>
          </a:xfrm>
          <a:prstGeom prst="rect">
            <a:avLst/>
          </a:prstGeom>
        </p:spPr>
      </p:pic>
      <p:pic>
        <p:nvPicPr>
          <p:cNvPr id="3" name="Picture 2">
            <a:extLst>
              <a:ext uri="{FF2B5EF4-FFF2-40B4-BE49-F238E27FC236}">
                <a16:creationId xmlns:a16="http://schemas.microsoft.com/office/drawing/2014/main" id="{BD0BAFCA-F521-7246-CE6A-ABAD851525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5045" y="3666225"/>
            <a:ext cx="547748" cy="487570"/>
          </a:xfrm>
          <a:prstGeom prst="rect">
            <a:avLst/>
          </a:prstGeom>
        </p:spPr>
      </p:pic>
      <p:pic>
        <p:nvPicPr>
          <p:cNvPr id="5" name="Picture 4">
            <a:extLst>
              <a:ext uri="{FF2B5EF4-FFF2-40B4-BE49-F238E27FC236}">
                <a16:creationId xmlns:a16="http://schemas.microsoft.com/office/drawing/2014/main" id="{39486EC0-C5E2-2D13-99B7-F129F2E65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8845" y="4744527"/>
            <a:ext cx="650547" cy="487569"/>
          </a:xfrm>
          <a:prstGeom prst="rect">
            <a:avLst/>
          </a:prstGeom>
        </p:spPr>
      </p:pic>
    </p:spTree>
    <p:extLst>
      <p:ext uri="{BB962C8B-B14F-4D97-AF65-F5344CB8AC3E}">
        <p14:creationId xmlns:p14="http://schemas.microsoft.com/office/powerpoint/2010/main" val="4040785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9AA0-D94B-19B6-B640-6EFFAA7964CC}"/>
              </a:ext>
            </a:extLst>
          </p:cNvPr>
          <p:cNvSpPr>
            <a:spLocks noGrp="1"/>
          </p:cNvSpPr>
          <p:nvPr>
            <p:ph type="ctrTitle"/>
          </p:nvPr>
        </p:nvSpPr>
        <p:spPr>
          <a:xfrm>
            <a:off x="5795015" y="2266505"/>
            <a:ext cx="5601338" cy="485322"/>
          </a:xfrm>
        </p:spPr>
        <p:txBody>
          <a:bodyPr anchor="t">
            <a:noAutofit/>
          </a:bodyPr>
          <a:lstStyle/>
          <a:p>
            <a:pPr algn="just"/>
            <a:br>
              <a:rPr lang="en-IN" sz="2200" dirty="0">
                <a:latin typeface="Calibri Light "/>
              </a:rPr>
            </a:br>
            <a:br>
              <a:rPr lang="en-IN" sz="2200" dirty="0">
                <a:latin typeface="Calibri Light "/>
              </a:rPr>
            </a:br>
            <a:r>
              <a:rPr lang="en-IN" sz="2200" dirty="0">
                <a:solidFill>
                  <a:schemeClr val="tx1"/>
                </a:solidFill>
                <a:effectLst>
                  <a:glow rad="38100">
                    <a:schemeClr val="bg1">
                      <a:lumMod val="65000"/>
                      <a:lumOff val="35000"/>
                      <a:alpha val="50000"/>
                    </a:schemeClr>
                  </a:glow>
                </a:effectLst>
                <a:latin typeface="Calibri Light "/>
              </a:rPr>
              <a:t>Busy schedules and distant mess halls leave University hostel residents with missed meals, unhealthy alternatives, and wasted money. </a:t>
            </a:r>
          </a:p>
        </p:txBody>
      </p:sp>
      <p:sp>
        <p:nvSpPr>
          <p:cNvPr id="3" name="Subtitle 2">
            <a:extLst>
              <a:ext uri="{FF2B5EF4-FFF2-40B4-BE49-F238E27FC236}">
                <a16:creationId xmlns:a16="http://schemas.microsoft.com/office/drawing/2014/main" id="{7CB01F44-863B-B2D3-1A59-428CD3498C3E}"/>
              </a:ext>
            </a:extLst>
          </p:cNvPr>
          <p:cNvSpPr>
            <a:spLocks noGrp="1"/>
          </p:cNvSpPr>
          <p:nvPr>
            <p:ph type="subTitle" idx="1"/>
          </p:nvPr>
        </p:nvSpPr>
        <p:spPr>
          <a:xfrm>
            <a:off x="6590662" y="1847088"/>
            <a:ext cx="4805691" cy="838831"/>
          </a:xfrm>
        </p:spPr>
        <p:txBody>
          <a:bodyPr anchor="b">
            <a:normAutofit fontScale="77500" lnSpcReduction="20000"/>
          </a:bodyPr>
          <a:lstStyle/>
          <a:p>
            <a:pPr algn="l"/>
            <a:endParaRPr lang="en-IN" sz="3000" dirty="0">
              <a:solidFill>
                <a:schemeClr val="tx1">
                  <a:lumMod val="85000"/>
                  <a:lumOff val="15000"/>
                </a:schemeClr>
              </a:solidFill>
              <a:latin typeface="Aharoni" panose="02010803020104030203" pitchFamily="2" charset="-79"/>
              <a:cs typeface="Aharoni" panose="02010803020104030203" pitchFamily="2" charset="-79"/>
            </a:endParaRPr>
          </a:p>
          <a:p>
            <a:pPr algn="l"/>
            <a:r>
              <a:rPr lang="en-IN" sz="3000" dirty="0">
                <a:solidFill>
                  <a:srgbClr val="FFFF00"/>
                </a:solidFill>
                <a:latin typeface="Aharoni" panose="02010803020104030203" pitchFamily="2" charset="-79"/>
                <a:cs typeface="Aharoni" panose="02010803020104030203" pitchFamily="2" charset="-79"/>
              </a:rPr>
              <a:t>    PROBLEM STATEMENT</a:t>
            </a:r>
          </a:p>
        </p:txBody>
      </p:sp>
      <p:pic>
        <p:nvPicPr>
          <p:cNvPr id="5" name="Picture 4" descr="A logo with text on it&#10;&#10;Description automatically generated">
            <a:extLst>
              <a:ext uri="{FF2B5EF4-FFF2-40B4-BE49-F238E27FC236}">
                <a16:creationId xmlns:a16="http://schemas.microsoft.com/office/drawing/2014/main" id="{B2237001-ED7C-5BF1-7C52-0DFF4639F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882" y="1924724"/>
            <a:ext cx="2954820" cy="3138982"/>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454469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638881" y="670218"/>
            <a:ext cx="10909640" cy="1065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solidFill>
                  <a:srgbClr val="FF0000"/>
                </a:solidFill>
                <a:latin typeface="+mj-lt"/>
                <a:ea typeface="+mj-ea"/>
                <a:cs typeface="+mj-cs"/>
              </a:rPr>
              <a:t>Interviews</a:t>
            </a:r>
          </a:p>
        </p:txBody>
      </p:sp>
      <p:pic>
        <p:nvPicPr>
          <p:cNvPr id="6" name="Picture 5">
            <a:extLst>
              <a:ext uri="{FF2B5EF4-FFF2-40B4-BE49-F238E27FC236}">
                <a16:creationId xmlns:a16="http://schemas.microsoft.com/office/drawing/2014/main" id="{3FC4B6E7-5581-A48A-164C-882B76A17B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2608" y="3416503"/>
            <a:ext cx="3758184" cy="2006602"/>
          </a:xfrm>
          <a:prstGeom prst="rect">
            <a:avLst/>
          </a:prstGeom>
        </p:spPr>
      </p:pic>
      <p:pic>
        <p:nvPicPr>
          <p:cNvPr id="4" name="Picture 3">
            <a:extLst>
              <a:ext uri="{FF2B5EF4-FFF2-40B4-BE49-F238E27FC236}">
                <a16:creationId xmlns:a16="http://schemas.microsoft.com/office/drawing/2014/main" id="{C9E48478-3976-8D35-AE98-01705D8FD5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1450" y="2406272"/>
            <a:ext cx="2183758" cy="4113916"/>
          </a:xfrm>
          <a:prstGeom prst="rect">
            <a:avLst/>
          </a:prstGeom>
        </p:spPr>
      </p:pic>
      <p:pic>
        <p:nvPicPr>
          <p:cNvPr id="3" name="Picture 2">
            <a:extLst>
              <a:ext uri="{FF2B5EF4-FFF2-40B4-BE49-F238E27FC236}">
                <a16:creationId xmlns:a16="http://schemas.microsoft.com/office/drawing/2014/main" id="{55A22BD8-0036-FE29-B445-22AA2B79A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577" y="4674815"/>
            <a:ext cx="531214" cy="560064"/>
          </a:xfrm>
          <a:prstGeom prst="rect">
            <a:avLst/>
          </a:prstGeom>
        </p:spPr>
      </p:pic>
    </p:spTree>
    <p:extLst>
      <p:ext uri="{BB962C8B-B14F-4D97-AF65-F5344CB8AC3E}">
        <p14:creationId xmlns:p14="http://schemas.microsoft.com/office/powerpoint/2010/main" val="2488323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69CEC8-26AC-7CDB-BD73-BC823E68664E}"/>
              </a:ext>
            </a:extLst>
          </p:cNvPr>
          <p:cNvSpPr txBox="1"/>
          <p:nvPr/>
        </p:nvSpPr>
        <p:spPr>
          <a:xfrm>
            <a:off x="829573" y="2441275"/>
            <a:ext cx="3785513" cy="1550413"/>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a:solidFill>
                  <a:srgbClr val="FF0000"/>
                </a:solidFill>
                <a:latin typeface="+mj-lt"/>
                <a:ea typeface="+mj-ea"/>
                <a:cs typeface="+mj-cs"/>
              </a:rPr>
              <a:t>USER PERSONA </a:t>
            </a:r>
          </a:p>
        </p:txBody>
      </p:sp>
      <p:pic>
        <p:nvPicPr>
          <p:cNvPr id="6" name="Picture 5" descr="A screenshot of a computer&#10;&#10;Description automatically generated">
            <a:extLst>
              <a:ext uri="{FF2B5EF4-FFF2-40B4-BE49-F238E27FC236}">
                <a16:creationId xmlns:a16="http://schemas.microsoft.com/office/drawing/2014/main" id="{867EC1A4-6BCC-BD61-D813-88A73314D376}"/>
              </a:ext>
            </a:extLst>
          </p:cNvPr>
          <p:cNvPicPr>
            <a:picLocks noChangeAspect="1"/>
          </p:cNvPicPr>
          <p:nvPr/>
        </p:nvPicPr>
        <p:blipFill rotWithShape="1">
          <a:blip r:embed="rId2">
            <a:extLst>
              <a:ext uri="{28A0092B-C50C-407E-A947-70E740481C1C}">
                <a14:useLocalDpi xmlns:a14="http://schemas.microsoft.com/office/drawing/2010/main" val="0"/>
              </a:ext>
            </a:extLst>
          </a:blip>
          <a:srcRect l="767"/>
          <a:stretch/>
        </p:blipFill>
        <p:spPr>
          <a:xfrm>
            <a:off x="5009505" y="10"/>
            <a:ext cx="7182495" cy="6857990"/>
          </a:xfrm>
          <a:prstGeom prst="rect">
            <a:avLst/>
          </a:prstGeom>
        </p:spPr>
      </p:pic>
    </p:spTree>
    <p:extLst>
      <p:ext uri="{BB962C8B-B14F-4D97-AF65-F5344CB8AC3E}">
        <p14:creationId xmlns:p14="http://schemas.microsoft.com/office/powerpoint/2010/main" val="480047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69CEC8-26AC-7CDB-BD73-BC823E68664E}"/>
              </a:ext>
            </a:extLst>
          </p:cNvPr>
          <p:cNvSpPr txBox="1"/>
          <p:nvPr/>
        </p:nvSpPr>
        <p:spPr>
          <a:xfrm>
            <a:off x="924464" y="2553418"/>
            <a:ext cx="3785513" cy="1498655"/>
          </a:xfrm>
          <a:prstGeom prst="rect">
            <a:avLst/>
          </a:prstGeom>
          <a:noFill/>
        </p:spPr>
        <p:txBody>
          <a:bodyPr vert="horz" lIns="91440" tIns="45720" rIns="91440" bIns="45720" rtlCol="0" anchor="b">
            <a:normAutofit lnSpcReduction="10000"/>
          </a:bodyPr>
          <a:lstStyle/>
          <a:p>
            <a:pPr>
              <a:lnSpc>
                <a:spcPct val="90000"/>
              </a:lnSpc>
              <a:spcBef>
                <a:spcPct val="0"/>
              </a:spcBef>
              <a:spcAft>
                <a:spcPts val="600"/>
              </a:spcAft>
            </a:pPr>
            <a:r>
              <a:rPr lang="en-US" sz="5200" b="1" dirty="0">
                <a:solidFill>
                  <a:srgbClr val="FF0000"/>
                </a:solidFill>
                <a:latin typeface="+mj-lt"/>
                <a:ea typeface="+mj-ea"/>
                <a:cs typeface="+mj-cs"/>
              </a:rPr>
              <a:t>USER PERSONA </a:t>
            </a:r>
          </a:p>
        </p:txBody>
      </p:sp>
      <p:pic>
        <p:nvPicPr>
          <p:cNvPr id="3" name="Picture 2" descr="A screenshot of a cell phone&#10;&#10;Description automatically generated">
            <a:extLst>
              <a:ext uri="{FF2B5EF4-FFF2-40B4-BE49-F238E27FC236}">
                <a16:creationId xmlns:a16="http://schemas.microsoft.com/office/drawing/2014/main" id="{967D7D24-5336-DFD8-6616-FBEE1B8B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158" y="0"/>
            <a:ext cx="6459793" cy="6858000"/>
          </a:xfrm>
          <a:prstGeom prst="rect">
            <a:avLst/>
          </a:prstGeom>
        </p:spPr>
      </p:pic>
    </p:spTree>
    <p:extLst>
      <p:ext uri="{BB962C8B-B14F-4D97-AF65-F5344CB8AC3E}">
        <p14:creationId xmlns:p14="http://schemas.microsoft.com/office/powerpoint/2010/main" val="52177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69CEC8-26AC-7CDB-BD73-BC823E68664E}"/>
              </a:ext>
            </a:extLst>
          </p:cNvPr>
          <p:cNvSpPr txBox="1"/>
          <p:nvPr/>
        </p:nvSpPr>
        <p:spPr>
          <a:xfrm>
            <a:off x="993475" y="2475781"/>
            <a:ext cx="3785513" cy="1533160"/>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a:solidFill>
                  <a:srgbClr val="FF0000"/>
                </a:solidFill>
                <a:latin typeface="+mj-lt"/>
                <a:ea typeface="+mj-ea"/>
                <a:cs typeface="+mj-cs"/>
              </a:rPr>
              <a:t>USER PERSONA </a:t>
            </a:r>
          </a:p>
        </p:txBody>
      </p:sp>
      <p:pic>
        <p:nvPicPr>
          <p:cNvPr id="3" name="Picture 2" descr="A screenshot of a cell phone&#10;&#10;Description automatically generated">
            <a:extLst>
              <a:ext uri="{FF2B5EF4-FFF2-40B4-BE49-F238E27FC236}">
                <a16:creationId xmlns:a16="http://schemas.microsoft.com/office/drawing/2014/main" id="{C9186A95-4BAC-E0B3-42BA-D50BE28E8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838" y="0"/>
            <a:ext cx="6347113" cy="6858000"/>
          </a:xfrm>
          <a:prstGeom prst="rect">
            <a:avLst/>
          </a:prstGeom>
        </p:spPr>
      </p:pic>
    </p:spTree>
    <p:extLst>
      <p:ext uri="{BB962C8B-B14F-4D97-AF65-F5344CB8AC3E}">
        <p14:creationId xmlns:p14="http://schemas.microsoft.com/office/powerpoint/2010/main" val="618544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0B1D51A-8A29-169F-3CB3-3BC632A6B32A}"/>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EMPATHY MAPPING</a:t>
            </a:r>
          </a:p>
        </p:txBody>
      </p:sp>
      <p:pic>
        <p:nvPicPr>
          <p:cNvPr id="18" name="Picture 17">
            <a:extLst>
              <a:ext uri="{FF2B5EF4-FFF2-40B4-BE49-F238E27FC236}">
                <a16:creationId xmlns:a16="http://schemas.microsoft.com/office/drawing/2014/main" id="{6F490DAC-30CD-2FC9-EF83-64FBC94E1BE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328706" y="335631"/>
            <a:ext cx="7747368" cy="5810526"/>
          </a:xfrm>
          <a:prstGeom prst="rect">
            <a:avLst/>
          </a:prstGeom>
        </p:spPr>
      </p:pic>
    </p:spTree>
    <p:extLst>
      <p:ext uri="{BB962C8B-B14F-4D97-AF65-F5344CB8AC3E}">
        <p14:creationId xmlns:p14="http://schemas.microsoft.com/office/powerpoint/2010/main" val="2427380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0B1D51A-8A29-169F-3CB3-3BC632A6B32A}"/>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EMPATHY MAPPING</a:t>
            </a:r>
          </a:p>
        </p:txBody>
      </p:sp>
      <p:pic>
        <p:nvPicPr>
          <p:cNvPr id="18" name="Picture 17">
            <a:extLst>
              <a:ext uri="{FF2B5EF4-FFF2-40B4-BE49-F238E27FC236}">
                <a16:creationId xmlns:a16="http://schemas.microsoft.com/office/drawing/2014/main" id="{6F490DAC-30CD-2FC9-EF83-64FBC94E1BE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381865" y="370355"/>
            <a:ext cx="7654772" cy="5741078"/>
          </a:xfrm>
          <a:prstGeom prst="rect">
            <a:avLst/>
          </a:prstGeom>
        </p:spPr>
      </p:pic>
    </p:spTree>
    <p:extLst>
      <p:ext uri="{BB962C8B-B14F-4D97-AF65-F5344CB8AC3E}">
        <p14:creationId xmlns:p14="http://schemas.microsoft.com/office/powerpoint/2010/main" val="1101499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0B1D51A-8A29-169F-3CB3-3BC632A6B32A}"/>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EMPATHY MAPPING</a:t>
            </a:r>
          </a:p>
        </p:txBody>
      </p:sp>
      <p:pic>
        <p:nvPicPr>
          <p:cNvPr id="18" name="Picture 17">
            <a:extLst>
              <a:ext uri="{FF2B5EF4-FFF2-40B4-BE49-F238E27FC236}">
                <a16:creationId xmlns:a16="http://schemas.microsoft.com/office/drawing/2014/main" id="{6F490DAC-30CD-2FC9-EF83-64FBC94E1BE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391025" y="349532"/>
            <a:ext cx="7710298" cy="5782724"/>
          </a:xfrm>
          <a:prstGeom prst="rect">
            <a:avLst/>
          </a:prstGeom>
        </p:spPr>
      </p:pic>
    </p:spTree>
    <p:extLst>
      <p:ext uri="{BB962C8B-B14F-4D97-AF65-F5344CB8AC3E}">
        <p14:creationId xmlns:p14="http://schemas.microsoft.com/office/powerpoint/2010/main" val="74759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96253" y="116319"/>
            <a:ext cx="9288379" cy="477054"/>
          </a:xfrm>
          <a:prstGeom prst="rect">
            <a:avLst/>
          </a:prstGeom>
          <a:noFill/>
        </p:spPr>
        <p:txBody>
          <a:bodyPr wrap="square" rtlCol="0">
            <a:spAutoFit/>
          </a:bodyPr>
          <a:lstStyle/>
          <a:p>
            <a:r>
              <a:rPr lang="en-IN" sz="2500" b="1" dirty="0">
                <a:solidFill>
                  <a:srgbClr val="FF0000"/>
                </a:solidFill>
                <a:latin typeface="Aharoni" panose="02010803020104030203" pitchFamily="2" charset="-79"/>
                <a:cs typeface="Aharoni" panose="02010803020104030203" pitchFamily="2" charset="-79"/>
              </a:rPr>
              <a:t>Insights and Inferences for LPU Orders:</a:t>
            </a:r>
          </a:p>
        </p:txBody>
      </p:sp>
      <p:sp>
        <p:nvSpPr>
          <p:cNvPr id="10" name="TextBox 9">
            <a:extLst>
              <a:ext uri="{FF2B5EF4-FFF2-40B4-BE49-F238E27FC236}">
                <a16:creationId xmlns:a16="http://schemas.microsoft.com/office/drawing/2014/main" id="{C9A4C690-ABCF-DE7B-1AE0-BB4755EC7E9E}"/>
              </a:ext>
            </a:extLst>
          </p:cNvPr>
          <p:cNvSpPr txBox="1"/>
          <p:nvPr/>
        </p:nvSpPr>
        <p:spPr>
          <a:xfrm>
            <a:off x="96253" y="648135"/>
            <a:ext cx="10606785" cy="3200876"/>
          </a:xfrm>
          <a:prstGeom prst="rect">
            <a:avLst/>
          </a:prstGeom>
          <a:noFill/>
        </p:spPr>
        <p:txBody>
          <a:bodyPr wrap="square" rtlCol="0">
            <a:spAutoFit/>
          </a:bodyPr>
          <a:lstStyle/>
          <a:p>
            <a:r>
              <a:rPr lang="en-IN" sz="2000" b="1" i="0" u="sng" dirty="0">
                <a:solidFill>
                  <a:srgbClr val="FFFF00"/>
                </a:solidFill>
                <a:effectLst/>
                <a:latin typeface="Times New Roman" panose="02020603050405020304" pitchFamily="18" charset="0"/>
                <a:cs typeface="Times New Roman" panose="02020603050405020304" pitchFamily="18" charset="0"/>
              </a:rPr>
              <a:t>Strengths:</a:t>
            </a:r>
          </a:p>
          <a:p>
            <a:endParaRPr lang="en-IN" sz="2000" b="1" i="0" dirty="0">
              <a:solidFill>
                <a:srgbClr val="1F1F1F"/>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solidFill>
                  <a:schemeClr val="tx1">
                    <a:lumMod val="95000"/>
                    <a:lumOff val="5000"/>
                  </a:schemeClr>
                </a:solidFill>
                <a:latin typeface="Times New Roman" panose="02020603050405020304" pitchFamily="18" charset="0"/>
                <a:cs typeface="Times New Roman" panose="02020603050405020304" pitchFamily="18" charset="0"/>
              </a:rPr>
              <a:t>Addresses a clear and pressing need: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Busy schedules, long distances, and inflexible mess timings create significant inconvenience and food waste for LPU students.</a:t>
            </a:r>
          </a:p>
          <a:p>
            <a:pPr marL="342900" indent="-342900">
              <a:buFont typeface="Arial" panose="020B0604020202020204" pitchFamily="34" charset="0"/>
              <a:buChar char="•"/>
            </a:pPr>
            <a:r>
              <a:rPr lang="en-US" b="1" dirty="0">
                <a:solidFill>
                  <a:schemeClr val="tx1">
                    <a:lumMod val="95000"/>
                    <a:lumOff val="5000"/>
                  </a:schemeClr>
                </a:solidFill>
                <a:latin typeface="Times New Roman" panose="02020603050405020304" pitchFamily="18" charset="0"/>
                <a:cs typeface="Times New Roman" panose="02020603050405020304" pitchFamily="18" charset="0"/>
              </a:rPr>
              <a:t>Convenient and efficient solution: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Ordering through the app and delivery to academic blocks/hostels saves time and eliminates the need for travel.</a:t>
            </a:r>
          </a:p>
          <a:p>
            <a:pPr marL="342900" indent="-342900">
              <a:buFont typeface="Arial" panose="020B0604020202020204" pitchFamily="34" charset="0"/>
              <a:buChar char="•"/>
            </a:pPr>
            <a:r>
              <a:rPr lang="en-US" b="1" dirty="0">
                <a:solidFill>
                  <a:schemeClr val="tx1">
                    <a:lumMod val="95000"/>
                    <a:lumOff val="5000"/>
                  </a:schemeClr>
                </a:solidFill>
                <a:latin typeface="Times New Roman" panose="02020603050405020304" pitchFamily="18" charset="0"/>
                <a:cs typeface="Times New Roman" panose="02020603050405020304" pitchFamily="18" charset="0"/>
              </a:rPr>
              <a:t>Improved accessibility and meal choices: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Students gain access to wider menu options, catering to diverse preferences and dietary needs.</a:t>
            </a:r>
          </a:p>
          <a:p>
            <a:pPr marL="342900" indent="-342900">
              <a:buFont typeface="Arial" panose="020B0604020202020204" pitchFamily="34" charset="0"/>
              <a:buChar char="•"/>
            </a:pPr>
            <a:r>
              <a:rPr lang="en-US" b="1" dirty="0">
                <a:solidFill>
                  <a:schemeClr val="tx1">
                    <a:lumMod val="95000"/>
                    <a:lumOff val="5000"/>
                  </a:schemeClr>
                </a:solidFill>
                <a:latin typeface="Times New Roman" panose="02020603050405020304" pitchFamily="18" charset="0"/>
                <a:cs typeface="Times New Roman" panose="02020603050405020304" pitchFamily="18" charset="0"/>
              </a:rPr>
              <a:t>Potential for positive impact: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Reduced food waste, improved student well-being, and increased campus engagement are all possible outcomes.</a:t>
            </a:r>
          </a:p>
          <a:p>
            <a:pPr marL="342900" indent="-342900">
              <a:buFont typeface="Arial" panose="020B0604020202020204" pitchFamily="34" charset="0"/>
              <a:buChar char="•"/>
            </a:pPr>
            <a:r>
              <a:rPr lang="en-US" b="1" dirty="0">
                <a:solidFill>
                  <a:schemeClr val="tx1">
                    <a:lumMod val="95000"/>
                    <a:lumOff val="5000"/>
                  </a:schemeClr>
                </a:solidFill>
                <a:latin typeface="Times New Roman" panose="02020603050405020304" pitchFamily="18" charset="0"/>
                <a:cs typeface="Times New Roman" panose="02020603050405020304" pitchFamily="18" charset="0"/>
              </a:rPr>
              <a:t>Scalability and replicability: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The model can be adapted to other universities facing similar challenges.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54B3159-0229-0034-7264-6A3C92BE17C9}"/>
              </a:ext>
            </a:extLst>
          </p:cNvPr>
          <p:cNvSpPr txBox="1"/>
          <p:nvPr/>
        </p:nvSpPr>
        <p:spPr>
          <a:xfrm>
            <a:off x="96253" y="3849011"/>
            <a:ext cx="10606785" cy="2923877"/>
          </a:xfrm>
          <a:prstGeom prst="rect">
            <a:avLst/>
          </a:prstGeom>
          <a:noFill/>
        </p:spPr>
        <p:txBody>
          <a:bodyPr wrap="square" rtlCol="0">
            <a:spAutoFit/>
          </a:bodyPr>
          <a:lstStyle/>
          <a:p>
            <a:r>
              <a:rPr lang="en-IN" sz="2000" b="1" u="sng" dirty="0">
                <a:solidFill>
                  <a:srgbClr val="FFFF00"/>
                </a:solidFill>
                <a:latin typeface="Times New Roman" panose="02020603050405020304" pitchFamily="18" charset="0"/>
                <a:cs typeface="Times New Roman" panose="02020603050405020304" pitchFamily="18" charset="0"/>
              </a:rPr>
              <a:t>Areas of Improvement:</a:t>
            </a:r>
          </a:p>
          <a:p>
            <a:endParaRPr lang="en-IN" sz="2000" b="1"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App functionality and user experience: </a:t>
            </a:r>
            <a:r>
              <a:rPr lang="en-US" dirty="0">
                <a:latin typeface="Times New Roman" panose="02020603050405020304" pitchFamily="18" charset="0"/>
                <a:cs typeface="Times New Roman" panose="02020603050405020304" pitchFamily="18" charset="0"/>
              </a:rPr>
              <a:t>Ensure seamless ordering, tracking, and delivery processes. Prioritize user-friendliness and intuitiveness.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Food vendor and menu options: </a:t>
            </a:r>
            <a:r>
              <a:rPr lang="en-US" dirty="0">
                <a:latin typeface="Times New Roman" panose="02020603050405020304" pitchFamily="18" charset="0"/>
                <a:cs typeface="Times New Roman" panose="02020603050405020304" pitchFamily="18" charset="0"/>
              </a:rPr>
              <a:t>Secure partnerships with diverse food providers and offer a variety of healthy and appealing choices.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Delivery logistics and efficiency: </a:t>
            </a:r>
            <a:r>
              <a:rPr lang="en-US" dirty="0">
                <a:latin typeface="Times New Roman" panose="02020603050405020304" pitchFamily="18" charset="0"/>
                <a:cs typeface="Times New Roman" panose="02020603050405020304" pitchFamily="18" charset="0"/>
              </a:rPr>
              <a:t>Optimize delivery routes and personnel to ensure timely and reliable service. Consider sustainability aspects like eco-friendly packaging.</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Marketing and user adoption: </a:t>
            </a:r>
            <a:r>
              <a:rPr lang="en-US" dirty="0">
                <a:latin typeface="Times New Roman" panose="02020603050405020304" pitchFamily="18" charset="0"/>
                <a:cs typeface="Times New Roman" panose="02020603050405020304" pitchFamily="18" charset="0"/>
              </a:rPr>
              <a:t>Effectively communicate the app's benefits and incentivize student usage through promotions and gamification.</a:t>
            </a:r>
          </a:p>
        </p:txBody>
      </p:sp>
    </p:spTree>
    <p:extLst>
      <p:ext uri="{BB962C8B-B14F-4D97-AF65-F5344CB8AC3E}">
        <p14:creationId xmlns:p14="http://schemas.microsoft.com/office/powerpoint/2010/main" val="193926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DE6E6-0F12-4DD6-2043-EED65E8B913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C65322D-B2EC-0045-A82A-82BE69F48149}"/>
              </a:ext>
            </a:extLst>
          </p:cNvPr>
          <p:cNvSpPr txBox="1"/>
          <p:nvPr/>
        </p:nvSpPr>
        <p:spPr>
          <a:xfrm>
            <a:off x="1" y="3122786"/>
            <a:ext cx="12064144" cy="769441"/>
          </a:xfrm>
          <a:prstGeom prst="rect">
            <a:avLst/>
          </a:prstGeom>
          <a:noFill/>
        </p:spPr>
        <p:txBody>
          <a:bodyPr wrap="square" rtlCol="0">
            <a:spAutoFit/>
          </a:bodyPr>
          <a:lstStyle/>
          <a:p>
            <a:pPr algn="ctr"/>
            <a:r>
              <a:rPr lang="en-IN" sz="4400" b="1" dirty="0">
                <a:solidFill>
                  <a:srgbClr val="FF0000"/>
                </a:solidFill>
                <a:latin typeface="Times New Roman" panose="02020603050405020304" pitchFamily="18" charset="0"/>
                <a:cs typeface="Times New Roman" panose="02020603050405020304" pitchFamily="18" charset="0"/>
              </a:rPr>
              <a:t>CA-2</a:t>
            </a:r>
          </a:p>
        </p:txBody>
      </p:sp>
    </p:spTree>
    <p:extLst>
      <p:ext uri="{BB962C8B-B14F-4D97-AF65-F5344CB8AC3E}">
        <p14:creationId xmlns:p14="http://schemas.microsoft.com/office/powerpoint/2010/main" val="2086597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69228-2398-7B1E-E6BD-E626E51CF93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11D3047-F13B-6B4B-CF2E-C371CCFFF952}"/>
              </a:ext>
            </a:extLst>
          </p:cNvPr>
          <p:cNvSpPr txBox="1"/>
          <p:nvPr/>
        </p:nvSpPr>
        <p:spPr>
          <a:xfrm>
            <a:off x="209683" y="-213203"/>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500" b="1" kern="1200" dirty="0">
                <a:solidFill>
                  <a:srgbClr val="FF0000"/>
                </a:solidFill>
                <a:latin typeface="+mj-lt"/>
                <a:ea typeface="+mj-ea"/>
                <a:cs typeface="+mj-cs"/>
              </a:rPr>
              <a:t>								</a:t>
            </a:r>
            <a:r>
              <a:rPr lang="en-US" sz="4500" b="1" kern="1200" dirty="0">
                <a:solidFill>
                  <a:srgbClr val="FFFF00"/>
                </a:solidFill>
                <a:latin typeface="+mj-lt"/>
                <a:ea typeface="+mj-ea"/>
                <a:cs typeface="+mj-cs"/>
              </a:rPr>
              <a:t>5 W’s and 1 H</a:t>
            </a:r>
          </a:p>
        </p:txBody>
      </p:sp>
      <p:pic>
        <p:nvPicPr>
          <p:cNvPr id="7" name="Picture 6" descr="A screenshot of a computer&#10;&#10;Description automatically generated">
            <a:extLst>
              <a:ext uri="{FF2B5EF4-FFF2-40B4-BE49-F238E27FC236}">
                <a16:creationId xmlns:a16="http://schemas.microsoft.com/office/drawing/2014/main" id="{FD8339B3-92D9-C67A-7854-5B69F9346BF1}"/>
              </a:ext>
            </a:extLst>
          </p:cNvPr>
          <p:cNvPicPr>
            <a:picLocks noChangeAspect="1"/>
          </p:cNvPicPr>
          <p:nvPr/>
        </p:nvPicPr>
        <p:blipFill rotWithShape="1">
          <a:blip r:embed="rId2">
            <a:extLst>
              <a:ext uri="{28A0092B-C50C-407E-A947-70E740481C1C}">
                <a14:useLocalDpi xmlns:a14="http://schemas.microsoft.com/office/drawing/2010/main" val="0"/>
              </a:ext>
            </a:extLst>
          </a:blip>
          <a:srcRect l="1200" t="11492" r="1875" b="11492"/>
          <a:stretch/>
        </p:blipFill>
        <p:spPr>
          <a:xfrm>
            <a:off x="3048" y="855441"/>
            <a:ext cx="12188952" cy="5181622"/>
          </a:xfrm>
          <a:prstGeom prst="rect">
            <a:avLst/>
          </a:prstGeom>
        </p:spPr>
      </p:pic>
      <p:sp>
        <p:nvSpPr>
          <p:cNvPr id="9" name="TextBox 8">
            <a:extLst>
              <a:ext uri="{FF2B5EF4-FFF2-40B4-BE49-F238E27FC236}">
                <a16:creationId xmlns:a16="http://schemas.microsoft.com/office/drawing/2014/main" id="{FE3A6AE8-6601-F83B-41F0-AB9D7E306BEB}"/>
              </a:ext>
            </a:extLst>
          </p:cNvPr>
          <p:cNvSpPr txBox="1"/>
          <p:nvPr/>
        </p:nvSpPr>
        <p:spPr>
          <a:xfrm>
            <a:off x="209683" y="6277323"/>
            <a:ext cx="12192000" cy="323165"/>
          </a:xfrm>
          <a:prstGeom prst="rect">
            <a:avLst/>
          </a:prstGeom>
          <a:noFill/>
        </p:spPr>
        <p:txBody>
          <a:bodyPr wrap="square" rtlCol="0">
            <a:spAutoFit/>
          </a:bodyPr>
          <a:lstStyle/>
          <a:p>
            <a:r>
              <a:rPr lang="en-IN" sz="1500" dirty="0">
                <a:latin typeface="Times New Roman" panose="02020603050405020304" pitchFamily="18" charset="0"/>
                <a:cs typeface="Times New Roman" panose="02020603050405020304" pitchFamily="18" charset="0"/>
              </a:rPr>
              <a:t>https://www.figma.com/file/HljXRj9YTeXPLkiMYopVRI/LPU-GRUB'?type=design&amp;node-id=0%3A1&amp;mode=design&amp;t=CMTCUGmP8DfGSyTS-1</a:t>
            </a:r>
          </a:p>
        </p:txBody>
      </p:sp>
    </p:spTree>
    <p:extLst>
      <p:ext uri="{BB962C8B-B14F-4D97-AF65-F5344CB8AC3E}">
        <p14:creationId xmlns:p14="http://schemas.microsoft.com/office/powerpoint/2010/main" val="1172345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B01F44-863B-B2D3-1A59-428CD3498C3E}"/>
              </a:ext>
            </a:extLst>
          </p:cNvPr>
          <p:cNvSpPr>
            <a:spLocks noGrp="1"/>
          </p:cNvSpPr>
          <p:nvPr>
            <p:ph type="subTitle" idx="1"/>
          </p:nvPr>
        </p:nvSpPr>
        <p:spPr>
          <a:xfrm>
            <a:off x="6859089" y="423112"/>
            <a:ext cx="4805691" cy="491498"/>
          </a:xfrm>
        </p:spPr>
        <p:txBody>
          <a:bodyPr anchor="b">
            <a:normAutofit fontScale="92500" lnSpcReduction="10000"/>
          </a:bodyPr>
          <a:lstStyle/>
          <a:p>
            <a:pPr algn="l"/>
            <a:r>
              <a:rPr lang="en-IN" sz="3000" dirty="0">
                <a:solidFill>
                  <a:srgbClr val="FF0000"/>
                </a:solidFill>
                <a:latin typeface="Aharoni" panose="02010803020104030203" pitchFamily="2" charset="-79"/>
                <a:cs typeface="Aharoni" panose="02010803020104030203" pitchFamily="2" charset="-79"/>
              </a:rPr>
              <a:t>PROBLEM STATEMENT</a:t>
            </a:r>
          </a:p>
        </p:txBody>
      </p:sp>
      <p:pic>
        <p:nvPicPr>
          <p:cNvPr id="5" name="Picture 4" descr="A logo with text on it&#10;&#10;Description automatically generated">
            <a:extLst>
              <a:ext uri="{FF2B5EF4-FFF2-40B4-BE49-F238E27FC236}">
                <a16:creationId xmlns:a16="http://schemas.microsoft.com/office/drawing/2014/main" id="{B2237001-ED7C-5BF1-7C52-0DFF4639F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871" y="2108478"/>
            <a:ext cx="2910228" cy="2820034"/>
          </a:xfrm>
          <a:custGeom>
            <a:avLst/>
            <a:gdLst/>
            <a:ahLst/>
            <a:cxnLst/>
            <a:rect l="l" t="t" r="r" b="b"/>
            <a:pathLst>
              <a:path w="4141760" h="4377846">
                <a:moveTo>
                  <a:pt x="0" y="0"/>
                </a:moveTo>
                <a:lnTo>
                  <a:pt x="4141760" y="0"/>
                </a:lnTo>
                <a:lnTo>
                  <a:pt x="4141760" y="4377846"/>
                </a:lnTo>
                <a:lnTo>
                  <a:pt x="0" y="4377846"/>
                </a:lnTo>
                <a:close/>
              </a:path>
            </a:pathLst>
          </a:custGeom>
        </p:spPr>
      </p:pic>
      <p:sp>
        <p:nvSpPr>
          <p:cNvPr id="4" name="Title 1">
            <a:extLst>
              <a:ext uri="{FF2B5EF4-FFF2-40B4-BE49-F238E27FC236}">
                <a16:creationId xmlns:a16="http://schemas.microsoft.com/office/drawing/2014/main" id="{B1C09279-5A63-EB56-4527-7BB5F2F07F90}"/>
              </a:ext>
            </a:extLst>
          </p:cNvPr>
          <p:cNvSpPr txBox="1">
            <a:spLocks/>
          </p:cNvSpPr>
          <p:nvPr/>
        </p:nvSpPr>
        <p:spPr>
          <a:xfrm>
            <a:off x="5869168" y="2848508"/>
            <a:ext cx="6167556" cy="37848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buFont typeface="Arial" panose="020B0604020202020204" pitchFamily="34" charset="0"/>
              <a:buChar char="•"/>
            </a:pPr>
            <a:r>
              <a:rPr lang="en-US" sz="2200" b="1" u="sng" dirty="0">
                <a:solidFill>
                  <a:srgbClr val="FFFF00"/>
                </a:solidFill>
                <a:latin typeface="Times New Roman" panose="02020603050405020304" pitchFamily="18" charset="0"/>
                <a:cs typeface="Times New Roman" panose="02020603050405020304" pitchFamily="18" charset="0"/>
              </a:rPr>
              <a:t>Time Constraints:</a:t>
            </a:r>
            <a:r>
              <a:rPr lang="en-US" sz="2200" b="1" dirty="0">
                <a:solidFill>
                  <a:srgbClr val="FFFF00"/>
                </a:solidFill>
                <a:latin typeface="Times New Roman" panose="02020603050405020304" pitchFamily="18" charset="0"/>
                <a:cs typeface="Times New Roman" panose="02020603050405020304" pitchFamily="18" charset="0"/>
              </a:rPr>
              <a:t>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Busy academic schedules, extracurricular activities, and part-time work commitments frequently clash with designated mess timings, leading to missed meals and dietary inconsistencies.</a:t>
            </a:r>
          </a:p>
          <a:p>
            <a:pPr algn="just"/>
            <a:endParaRPr lang="en-US" sz="2200" dirty="0">
              <a:solidFill>
                <a:schemeClr val="tx1">
                  <a:lumMod val="75000"/>
                  <a:lumOff val="25000"/>
                </a:schemeClr>
              </a:solidFill>
              <a:latin typeface="Calibri Light "/>
            </a:endParaRPr>
          </a:p>
          <a:p>
            <a:pPr marL="342900" indent="-342900" algn="just">
              <a:buFont typeface="Arial" panose="020B0604020202020204" pitchFamily="34" charset="0"/>
              <a:buChar char="•"/>
            </a:pPr>
            <a:r>
              <a:rPr lang="en-US" sz="2200" b="1" u="sng" dirty="0">
                <a:solidFill>
                  <a:srgbClr val="FFFF00"/>
                </a:solidFill>
                <a:latin typeface="Times New Roman" panose="02020603050405020304" pitchFamily="18" charset="0"/>
                <a:cs typeface="Times New Roman" panose="02020603050405020304" pitchFamily="18" charset="0"/>
              </a:rPr>
              <a:t>Inaccessibility</a:t>
            </a:r>
            <a:r>
              <a:rPr lang="en-US" sz="2200" u="sng" dirty="0">
                <a:solidFill>
                  <a:srgbClr val="FFFF00"/>
                </a:solidFill>
                <a:latin typeface="Times New Roman" panose="02020603050405020304" pitchFamily="18" charset="0"/>
                <a:cs typeface="Times New Roman" panose="02020603050405020304" pitchFamily="18" charset="0"/>
              </a:rPr>
              <a:t>:</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The physical distance between academic blocks and mess halls can be considerable, particularly for students with limited mobility or during inclement weather. This inaccessibility discourages meal utilization and fosters reliance on unhealthy alternatives.</a:t>
            </a:r>
          </a:p>
        </p:txBody>
      </p:sp>
      <p:sp>
        <p:nvSpPr>
          <p:cNvPr id="9" name="Title 8">
            <a:extLst>
              <a:ext uri="{FF2B5EF4-FFF2-40B4-BE49-F238E27FC236}">
                <a16:creationId xmlns:a16="http://schemas.microsoft.com/office/drawing/2014/main" id="{60B8A962-EC23-B4F8-D771-774B9DC8D8FA}"/>
              </a:ext>
            </a:extLst>
          </p:cNvPr>
          <p:cNvSpPr>
            <a:spLocks noGrp="1"/>
          </p:cNvSpPr>
          <p:nvPr>
            <p:ph type="ctrTitle"/>
          </p:nvPr>
        </p:nvSpPr>
        <p:spPr>
          <a:xfrm>
            <a:off x="6618063" y="914610"/>
            <a:ext cx="4669766" cy="291506"/>
          </a:xfrm>
        </p:spPr>
        <p:txBody>
          <a:bodyPr>
            <a:normAutofit fontScale="90000"/>
          </a:bodyPr>
          <a:lstStyle/>
          <a:p>
            <a:r>
              <a:rPr lang="en-IN" sz="1800" b="1" dirty="0">
                <a:solidFill>
                  <a:srgbClr val="FFFF00"/>
                </a:solidFill>
                <a:effectLst/>
                <a:latin typeface="Calibri" panose="020F0502020204030204" pitchFamily="34" charset="0"/>
                <a:ea typeface="Calibri" panose="020F0502020204030204" pitchFamily="34" charset="0"/>
                <a:cs typeface="Mangal" panose="02040503050203030202" pitchFamily="18" charset="0"/>
              </a:rPr>
              <a:t>Current Situation</a:t>
            </a:r>
            <a:endParaRPr lang="en-IN" b="1" dirty="0">
              <a:solidFill>
                <a:srgbClr val="FFFF00"/>
              </a:solidFill>
            </a:endParaRPr>
          </a:p>
        </p:txBody>
      </p:sp>
      <p:sp>
        <p:nvSpPr>
          <p:cNvPr id="13" name="TextBox 12">
            <a:extLst>
              <a:ext uri="{FF2B5EF4-FFF2-40B4-BE49-F238E27FC236}">
                <a16:creationId xmlns:a16="http://schemas.microsoft.com/office/drawing/2014/main" id="{35C8EA76-E69C-58F1-D49A-F9A7B946483B}"/>
              </a:ext>
            </a:extLst>
          </p:cNvPr>
          <p:cNvSpPr txBox="1"/>
          <p:nvPr/>
        </p:nvSpPr>
        <p:spPr>
          <a:xfrm>
            <a:off x="6097438" y="1430821"/>
            <a:ext cx="6094562" cy="968278"/>
          </a:xfrm>
          <a:prstGeom prst="rect">
            <a:avLst/>
          </a:prstGeom>
          <a:noFill/>
        </p:spPr>
        <p:txBody>
          <a:bodyPr wrap="square">
            <a:spAutoFit/>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Mangal" panose="02040503050203030202" pitchFamily="18" charset="0"/>
              </a:rPr>
              <a:t>Many university students residing in on-campus hostels face significant challenges accessing meals provided by the designated mess facilities. These challenges often stem from:</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9416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353CA-96E6-3643-A4CC-F9C8E8672A0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DA2BC46-FD9B-709C-D2F4-EA7A50B5A3A3}"/>
              </a:ext>
            </a:extLst>
          </p:cNvPr>
          <p:cNvSpPr txBox="1"/>
          <p:nvPr/>
        </p:nvSpPr>
        <p:spPr>
          <a:xfrm>
            <a:off x="96253" y="122863"/>
            <a:ext cx="9288379" cy="477054"/>
          </a:xfrm>
          <a:prstGeom prst="rect">
            <a:avLst/>
          </a:prstGeom>
          <a:noFill/>
        </p:spPr>
        <p:txBody>
          <a:bodyPr wrap="square" rtlCol="0">
            <a:spAutoFit/>
          </a:bodyPr>
          <a:lstStyle/>
          <a:p>
            <a:r>
              <a:rPr lang="en-IN" sz="2500" b="1">
                <a:solidFill>
                  <a:schemeClr val="tx2">
                    <a:lumMod val="75000"/>
                  </a:schemeClr>
                </a:solidFill>
                <a:latin typeface="Aharoni" panose="02010803020104030203" pitchFamily="2" charset="-79"/>
                <a:cs typeface="Aharoni" panose="02010803020104030203" pitchFamily="2" charset="-79"/>
              </a:rPr>
              <a:t>SCAMPER:</a:t>
            </a:r>
            <a:endParaRPr lang="en-IN" sz="2500" b="1" dirty="0">
              <a:solidFill>
                <a:schemeClr val="tx2">
                  <a:lumMod val="75000"/>
                </a:schemeClr>
              </a:solidFill>
              <a:latin typeface="Aharoni" panose="02010803020104030203" pitchFamily="2" charset="-79"/>
              <a:cs typeface="Aharoni" panose="02010803020104030203" pitchFamily="2" charset="-79"/>
            </a:endParaRPr>
          </a:p>
        </p:txBody>
      </p:sp>
      <p:pic>
        <p:nvPicPr>
          <p:cNvPr id="3" name="Picture 2" descr="A screenshot of a computer screen&#10;&#10;Description automatically generated">
            <a:extLst>
              <a:ext uri="{FF2B5EF4-FFF2-40B4-BE49-F238E27FC236}">
                <a16:creationId xmlns:a16="http://schemas.microsoft.com/office/drawing/2014/main" id="{F89EEA34-BFB2-04D1-6660-A942BFCB2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0826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7F844-B5F6-6BAF-3376-3A99F30B6DC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7C2D095-B0B9-9F16-78AC-0DF8F88ED7E7}"/>
              </a:ext>
            </a:extLst>
          </p:cNvPr>
          <p:cNvSpPr txBox="1"/>
          <p:nvPr/>
        </p:nvSpPr>
        <p:spPr>
          <a:xfrm>
            <a:off x="96253" y="21791"/>
            <a:ext cx="9288379" cy="477054"/>
          </a:xfrm>
          <a:prstGeom prst="rect">
            <a:avLst/>
          </a:prstGeom>
          <a:noFill/>
        </p:spPr>
        <p:txBody>
          <a:bodyPr wrap="square" rtlCol="0">
            <a:spAutoFit/>
          </a:bodyPr>
          <a:lstStyle/>
          <a:p>
            <a:r>
              <a:rPr lang="en-IN" sz="2500" b="1" dirty="0">
                <a:solidFill>
                  <a:srgbClr val="FF0000"/>
                </a:solidFill>
                <a:latin typeface="Aharoni" panose="02010803020104030203" pitchFamily="2" charset="-79"/>
                <a:cs typeface="Aharoni" panose="02010803020104030203" pitchFamily="2" charset="-79"/>
              </a:rPr>
              <a:t>								   Scenario Building</a:t>
            </a:r>
          </a:p>
        </p:txBody>
      </p:sp>
      <p:sp>
        <p:nvSpPr>
          <p:cNvPr id="10" name="TextBox 9">
            <a:extLst>
              <a:ext uri="{FF2B5EF4-FFF2-40B4-BE49-F238E27FC236}">
                <a16:creationId xmlns:a16="http://schemas.microsoft.com/office/drawing/2014/main" id="{18F5AF60-8667-0DD9-945C-E49DA9D225F2}"/>
              </a:ext>
            </a:extLst>
          </p:cNvPr>
          <p:cNvSpPr txBox="1"/>
          <p:nvPr/>
        </p:nvSpPr>
        <p:spPr>
          <a:xfrm>
            <a:off x="96253" y="498845"/>
            <a:ext cx="10606785" cy="3477875"/>
          </a:xfrm>
          <a:prstGeom prst="rect">
            <a:avLst/>
          </a:prstGeom>
          <a:noFill/>
        </p:spPr>
        <p:txBody>
          <a:bodyPr wrap="square" rtlCol="0">
            <a:spAutoFit/>
          </a:bodyPr>
          <a:lstStyle/>
          <a:p>
            <a:r>
              <a:rPr lang="en-IN" sz="2100" b="1" u="sng" dirty="0">
                <a:solidFill>
                  <a:srgbClr val="FFFF00"/>
                </a:solidFill>
                <a:latin typeface="Times New Roman" panose="02020603050405020304" pitchFamily="18" charset="0"/>
                <a:cs typeface="Times New Roman" panose="02020603050405020304" pitchFamily="18" charset="0"/>
              </a:rPr>
              <a:t>Scenario 1</a:t>
            </a:r>
            <a:r>
              <a:rPr lang="en-IN" sz="2100" b="1" i="0" u="sng" dirty="0">
                <a:solidFill>
                  <a:srgbClr val="FFFF00"/>
                </a:solidFill>
                <a:effectLst/>
                <a:latin typeface="Times New Roman" panose="02020603050405020304" pitchFamily="18" charset="0"/>
                <a:cs typeface="Times New Roman" panose="02020603050405020304" pitchFamily="18" charset="0"/>
              </a:rPr>
              <a:t>:</a:t>
            </a:r>
            <a:r>
              <a:rPr lang="en-IN" sz="2100" b="1" i="0" dirty="0">
                <a:solidFill>
                  <a:srgbClr val="FFFF00"/>
                </a:solidFill>
                <a:effectLst/>
                <a:latin typeface="Times New Roman" panose="02020603050405020304" pitchFamily="18" charset="0"/>
                <a:cs typeface="Times New Roman" panose="02020603050405020304" pitchFamily="18" charset="0"/>
              </a:rPr>
              <a:t>  </a:t>
            </a:r>
            <a:r>
              <a:rPr lang="en-IN" sz="2100" i="0" dirty="0" err="1">
                <a:solidFill>
                  <a:srgbClr val="FFFF00"/>
                </a:solidFill>
                <a:effectLst/>
                <a:latin typeface="Times New Roman" panose="02020603050405020304" pitchFamily="18" charset="0"/>
                <a:cs typeface="Times New Roman" panose="02020603050405020304" pitchFamily="18" charset="0"/>
              </a:rPr>
              <a:t>Sarishti’s</a:t>
            </a:r>
            <a:r>
              <a:rPr lang="en-IN" sz="2100" i="0" dirty="0">
                <a:solidFill>
                  <a:srgbClr val="FFFF00"/>
                </a:solidFill>
                <a:effectLst/>
                <a:latin typeface="Times New Roman" panose="02020603050405020304" pitchFamily="18" charset="0"/>
                <a:cs typeface="Times New Roman" panose="02020603050405020304" pitchFamily="18" charset="0"/>
              </a:rPr>
              <a:t> Healthy Choice</a:t>
            </a:r>
          </a:p>
          <a:p>
            <a:endParaRPr lang="en-IN" u="sng"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Situation:</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95000"/>
                  </a:schemeClr>
                </a:solidFill>
                <a:effectLst/>
                <a:latin typeface="Times New Roman" panose="02020603050405020304" pitchFamily="18" charset="0"/>
                <a:cs typeface="Times New Roman" panose="02020603050405020304" pitchFamily="18" charset="0"/>
              </a:rPr>
              <a:t>Saristhi</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wakes up late and realizes she missed breakfast. She wants to eat a healthy lunch but the limited vegetarian options at the mess hall don't appeal to her.</a:t>
            </a:r>
          </a:p>
          <a:p>
            <a:pPr marL="285750" indent="-285750">
              <a:buFont typeface="Arial" panose="020B0604020202020204" pitchFamily="34" charset="0"/>
              <a:buChar char="•"/>
            </a:pPr>
            <a:endParaRPr lang="en-US" u="sng"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Problem:</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95000"/>
                  </a:schemeClr>
                </a:solidFill>
                <a:effectLst/>
                <a:latin typeface="Times New Roman" panose="02020603050405020304" pitchFamily="18" charset="0"/>
                <a:cs typeface="Times New Roman" panose="02020603050405020304" pitchFamily="18" charset="0"/>
              </a:rPr>
              <a:t>Saristhi</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is concerned about the lack of variety and healthy options available at the mess hall, making it difficult for her to stick to her dietary preferences.</a:t>
            </a:r>
          </a:p>
          <a:p>
            <a:pPr marL="285750" indent="-285750">
              <a:buFont typeface="Arial" panose="020B0604020202020204" pitchFamily="34" charset="0"/>
              <a:buChar char="•"/>
            </a:pPr>
            <a:endParaRPr lang="en-US" u="sng"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Solution:</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a:t>
            </a:r>
            <a:r>
              <a:rPr lang="en-US" b="0" i="0" dirty="0" err="1">
                <a:solidFill>
                  <a:schemeClr val="tx1">
                    <a:lumMod val="95000"/>
                  </a:schemeClr>
                </a:solidFill>
                <a:effectLst/>
                <a:latin typeface="Times New Roman" panose="02020603050405020304" pitchFamily="18" charset="0"/>
                <a:cs typeface="Times New Roman" panose="02020603050405020304" pitchFamily="18" charset="0"/>
              </a:rPr>
              <a:t>Saristhi</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opens the LPU Orders app and filters the menu for vegetarian options. She finds a delicious and healthy salad bowl at a nearby cafe and places an order, choosing delivery to her hostel room. Additionally, she uses the app's "customize" feature to remove an ingredient she dislikes.</a:t>
            </a:r>
            <a:endParaRPr lang="en-IN" i="0" u="sng" dirty="0">
              <a:solidFill>
                <a:schemeClr val="tx1">
                  <a:lumMod val="95000"/>
                </a:schemeClr>
              </a:solidFill>
              <a:effectLst/>
              <a:latin typeface="Times New Roman" panose="02020603050405020304" pitchFamily="18" charset="0"/>
              <a:cs typeface="Times New Roman" panose="02020603050405020304" pitchFamily="18" charset="0"/>
            </a:endParaRPr>
          </a:p>
          <a:p>
            <a:endParaRPr lang="en-IN" sz="2000" b="1" i="0" dirty="0">
              <a:solidFill>
                <a:srgbClr val="1F1F1F"/>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6128EC3-ADA5-28A8-3FFF-4573BEA22673}"/>
              </a:ext>
            </a:extLst>
          </p:cNvPr>
          <p:cNvSpPr txBox="1"/>
          <p:nvPr/>
        </p:nvSpPr>
        <p:spPr>
          <a:xfrm>
            <a:off x="96253" y="3661594"/>
            <a:ext cx="10606785" cy="3170099"/>
          </a:xfrm>
          <a:prstGeom prst="rect">
            <a:avLst/>
          </a:prstGeom>
          <a:noFill/>
        </p:spPr>
        <p:txBody>
          <a:bodyPr wrap="square" rtlCol="0">
            <a:spAutoFit/>
          </a:bodyPr>
          <a:lstStyle/>
          <a:p>
            <a:r>
              <a:rPr lang="en-US" sz="2100" b="1" i="0" u="sng" dirty="0">
                <a:solidFill>
                  <a:srgbClr val="FFFF00"/>
                </a:solidFill>
                <a:effectLst/>
                <a:latin typeface="Times New Roman" panose="02020603050405020304" pitchFamily="18" charset="0"/>
                <a:cs typeface="Times New Roman" panose="02020603050405020304" pitchFamily="18" charset="0"/>
              </a:rPr>
              <a:t>Scenario 2</a:t>
            </a:r>
            <a:r>
              <a:rPr lang="en-US" sz="2100" b="1" i="0" dirty="0">
                <a:solidFill>
                  <a:srgbClr val="FFFF00"/>
                </a:solidFill>
                <a:effectLst/>
                <a:latin typeface="Times New Roman" panose="02020603050405020304" pitchFamily="18" charset="0"/>
                <a:cs typeface="Times New Roman" panose="02020603050405020304" pitchFamily="18" charset="0"/>
              </a:rPr>
              <a:t>:  </a:t>
            </a:r>
            <a:r>
              <a:rPr lang="en-US" sz="2100" i="0" dirty="0">
                <a:solidFill>
                  <a:srgbClr val="FFFF00"/>
                </a:solidFill>
                <a:effectLst/>
                <a:latin typeface="Times New Roman" panose="02020603050405020304" pitchFamily="18" charset="0"/>
                <a:cs typeface="Times New Roman" panose="02020603050405020304" pitchFamily="18" charset="0"/>
              </a:rPr>
              <a:t>Ankush’s Rush Hour Hunger</a:t>
            </a:r>
          </a:p>
          <a:p>
            <a:endParaRPr lang="en-IN" u="sng" dirty="0">
              <a:solidFill>
                <a:srgbClr val="1F1F1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Situation:</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Rajeev has a class ending at 1:15 PM and another starting at 1:45 PM. He realizes he didn't eat breakfast and feels hungry.</a:t>
            </a:r>
          </a:p>
          <a:p>
            <a:pPr marL="285750" indent="-285750">
              <a:buFont typeface="Arial" panose="020B0604020202020204" pitchFamily="34" charset="0"/>
              <a:buChar char="•"/>
            </a:pPr>
            <a:endParaRPr lang="en-US" u="sng"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Problem:</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Due to the limited break time and distance from the mess hall, Rajeev usually skips lunch or grabs unhealthy snacks.</a:t>
            </a:r>
          </a:p>
          <a:p>
            <a:pPr marL="285750" indent="-285750">
              <a:buFont typeface="Arial" panose="020B0604020202020204" pitchFamily="34" charset="0"/>
              <a:buChar char="•"/>
            </a:pPr>
            <a:endParaRPr lang="en-US" b="0" i="0" dirty="0">
              <a:solidFill>
                <a:schemeClr val="tx1">
                  <a:lumMod val="95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Solution:</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Rajeev opens the LPU Orders app on his phone, browses a diverse menu, and places an order for a healthy wrap and a fruit salad, selecting delivery to his next class building. He utilizes a promotional code offered by the app to save some money.</a:t>
            </a:r>
            <a:endParaRPr lang="en-IN" sz="2000" b="1" i="0" dirty="0">
              <a:solidFill>
                <a:schemeClr val="tx1">
                  <a:lumMod val="9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3205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908E3-ED2B-464B-30E0-B355E1C177A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B25AB07-B2C6-A3C3-01FD-285494CFAD03}"/>
              </a:ext>
            </a:extLst>
          </p:cNvPr>
          <p:cNvSpPr txBox="1"/>
          <p:nvPr/>
        </p:nvSpPr>
        <p:spPr>
          <a:xfrm>
            <a:off x="96253" y="722780"/>
            <a:ext cx="10606785" cy="4462760"/>
          </a:xfrm>
          <a:prstGeom prst="rect">
            <a:avLst/>
          </a:prstGeom>
          <a:noFill/>
        </p:spPr>
        <p:txBody>
          <a:bodyPr wrap="square" rtlCol="0">
            <a:spAutoFit/>
          </a:bodyPr>
          <a:lstStyle/>
          <a:p>
            <a:r>
              <a:rPr lang="en-IN" sz="2100" b="1" u="sng" dirty="0">
                <a:solidFill>
                  <a:srgbClr val="FFFF00"/>
                </a:solidFill>
                <a:latin typeface="Times New Roman" panose="02020603050405020304" pitchFamily="18" charset="0"/>
                <a:cs typeface="Times New Roman" panose="02020603050405020304" pitchFamily="18" charset="0"/>
              </a:rPr>
              <a:t>Scenario 3</a:t>
            </a:r>
            <a:r>
              <a:rPr lang="en-IN" sz="2100" b="1" i="0" u="sng" dirty="0">
                <a:solidFill>
                  <a:srgbClr val="FFFF00"/>
                </a:solidFill>
                <a:effectLst/>
                <a:latin typeface="Times New Roman" panose="02020603050405020304" pitchFamily="18" charset="0"/>
                <a:cs typeface="Times New Roman" panose="02020603050405020304" pitchFamily="18" charset="0"/>
              </a:rPr>
              <a:t>:</a:t>
            </a:r>
            <a:r>
              <a:rPr lang="en-IN" sz="2100" b="1" i="0" dirty="0">
                <a:solidFill>
                  <a:srgbClr val="FFFF00"/>
                </a:solidFill>
                <a:effectLst/>
                <a:latin typeface="Times New Roman" panose="02020603050405020304" pitchFamily="18" charset="0"/>
                <a:cs typeface="Times New Roman" panose="02020603050405020304" pitchFamily="18" charset="0"/>
              </a:rPr>
              <a:t>   </a:t>
            </a:r>
            <a:r>
              <a:rPr lang="en-IN" sz="2100" dirty="0" err="1">
                <a:solidFill>
                  <a:srgbClr val="FFFF00"/>
                </a:solidFill>
                <a:latin typeface="Times New Roman" panose="02020603050405020304" pitchFamily="18" charset="0"/>
                <a:cs typeface="Times New Roman" panose="02020603050405020304" pitchFamily="18" charset="0"/>
              </a:rPr>
              <a:t>J</a:t>
            </a:r>
            <a:r>
              <a:rPr lang="en-IN" sz="2100" i="0" dirty="0" err="1">
                <a:solidFill>
                  <a:srgbClr val="FFFF00"/>
                </a:solidFill>
                <a:effectLst/>
                <a:latin typeface="Times New Roman" panose="02020603050405020304" pitchFamily="18" charset="0"/>
                <a:cs typeface="Times New Roman" panose="02020603050405020304" pitchFamily="18" charset="0"/>
              </a:rPr>
              <a:t>yotiraditya’s</a:t>
            </a:r>
            <a:r>
              <a:rPr lang="en-IN" sz="2100" i="0" dirty="0">
                <a:solidFill>
                  <a:srgbClr val="FFFF00"/>
                </a:solidFill>
                <a:effectLst/>
                <a:latin typeface="Times New Roman" panose="02020603050405020304" pitchFamily="18" charset="0"/>
                <a:cs typeface="Times New Roman" panose="02020603050405020304" pitchFamily="18" charset="0"/>
              </a:rPr>
              <a:t> Time Crunch</a:t>
            </a:r>
          </a:p>
          <a:p>
            <a:endParaRPr lang="en-IN" sz="2100" u="sng" dirty="0">
              <a:solidFill>
                <a:srgbClr val="1F1F1F"/>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Situation:</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Jyotiraditya</a:t>
            </a:r>
            <a:r>
              <a:rPr lang="en-US" b="0" i="0" dirty="0">
                <a:effectLst/>
                <a:latin typeface="Times New Roman" panose="02020603050405020304" pitchFamily="18" charset="0"/>
                <a:cs typeface="Times New Roman" panose="02020603050405020304" pitchFamily="18" charset="0"/>
              </a:rPr>
              <a:t> has a packed day with back-to-back classes and an important meeting afterward. He knows the mess hall will have long queues, and skipping lunch isn't an option due to an afternoon meeting</a:t>
            </a:r>
            <a:r>
              <a:rPr lang="en-US" b="0" i="0" dirty="0">
                <a:effectLst/>
                <a:latin typeface="Google Sans"/>
              </a:rPr>
              <a:t>.</a:t>
            </a:r>
          </a:p>
          <a:p>
            <a:endParaRPr lang="en-US"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Problem:</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Jyotiraditya</a:t>
            </a:r>
            <a:r>
              <a:rPr lang="en-US" b="0" i="0" dirty="0">
                <a:effectLst/>
                <a:latin typeface="Times New Roman" panose="02020603050405020304" pitchFamily="18" charset="0"/>
                <a:cs typeface="Times New Roman" panose="02020603050405020304" pitchFamily="18" charset="0"/>
              </a:rPr>
              <a:t> struggles with time constraints and limited access to the mess hall during his schedule, often leading to unhealthy choices or missed meals.</a:t>
            </a:r>
          </a:p>
          <a:p>
            <a:pPr marL="285750" indent="-285750">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Solution:</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Jyotiraditya</a:t>
            </a:r>
            <a:r>
              <a:rPr lang="en-US" b="0" i="0" dirty="0">
                <a:effectLst/>
                <a:latin typeface="Times New Roman" panose="02020603050405020304" pitchFamily="18" charset="0"/>
                <a:cs typeface="Times New Roman" panose="02020603050405020304" pitchFamily="18" charset="0"/>
              </a:rPr>
              <a:t> pre-orders his lunch through the LPU Orders app the night before, selecting a quick and healthy bite-sized meal from a nearby restaurant and specifying delivery to his class building before his last class ends. He utilizes the app's "pre-order" feature to ensure his meal is ready upon arrival.</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Outcome:</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Jyotiraditya</a:t>
            </a:r>
            <a:r>
              <a:rPr lang="en-US" sz="2000" b="0" i="0" dirty="0">
                <a:effectLst/>
                <a:latin typeface="Times New Roman" panose="02020603050405020304" pitchFamily="18" charset="0"/>
                <a:cs typeface="Times New Roman" panose="02020603050405020304" pitchFamily="18" charset="0"/>
              </a:rPr>
              <a:t> avoids the queue and receives his timely meal delivery, allowing him to grab a quick and convenient bite before his meeting without sacrificing valuable time or compromising on his health.</a:t>
            </a:r>
            <a:endParaRPr lang="en-IN" sz="2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2246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8CF36-C742-43C6-D63B-89B81BBCEFE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22C2802-667A-F5BA-9A5B-81373C1693BF}"/>
              </a:ext>
            </a:extLst>
          </p:cNvPr>
          <p:cNvSpPr txBox="1"/>
          <p:nvPr/>
        </p:nvSpPr>
        <p:spPr>
          <a:xfrm>
            <a:off x="546951" y="-61723"/>
            <a:ext cx="10770594" cy="10960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b="1" kern="1200" dirty="0">
                <a:solidFill>
                  <a:srgbClr val="FF0000"/>
                </a:solidFill>
                <a:latin typeface="+mj-lt"/>
                <a:ea typeface="+mj-ea"/>
                <a:cs typeface="+mj-cs"/>
              </a:rPr>
              <a:t>									Final Idea</a:t>
            </a:r>
          </a:p>
        </p:txBody>
      </p:sp>
      <p:graphicFrame>
        <p:nvGraphicFramePr>
          <p:cNvPr id="12" name="TextBox 9">
            <a:extLst>
              <a:ext uri="{FF2B5EF4-FFF2-40B4-BE49-F238E27FC236}">
                <a16:creationId xmlns:a16="http://schemas.microsoft.com/office/drawing/2014/main" id="{7DA82599-10F4-69F4-3420-94410857215E}"/>
              </a:ext>
            </a:extLst>
          </p:cNvPr>
          <p:cNvGraphicFramePr/>
          <p:nvPr>
            <p:extLst>
              <p:ext uri="{D42A27DB-BD31-4B8C-83A1-F6EECF244321}">
                <p14:modId xmlns:p14="http://schemas.microsoft.com/office/powerpoint/2010/main" val="811262658"/>
              </p:ext>
            </p:extLst>
          </p:nvPr>
        </p:nvGraphicFramePr>
        <p:xfrm>
          <a:off x="706016" y="1752152"/>
          <a:ext cx="11031894" cy="4890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3009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F8B30-57CA-A47B-830E-5D144EBE4CB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8E1B318-CF55-BC64-5C21-2B9F09FB4123}"/>
              </a:ext>
            </a:extLst>
          </p:cNvPr>
          <p:cNvSpPr txBox="1"/>
          <p:nvPr/>
        </p:nvSpPr>
        <p:spPr>
          <a:xfrm>
            <a:off x="828675" y="494414"/>
            <a:ext cx="10534650" cy="817403"/>
          </a:xfrm>
          <a:prstGeom prst="ellipse">
            <a:avLst/>
          </a:prstGeom>
        </p:spPr>
        <p:txBody>
          <a:bodyPr vert="horz" lIns="91440" tIns="45720" rIns="91440" bIns="45720" rtlCol="0" anchor="b">
            <a:normAutofit/>
          </a:bodyPr>
          <a:lstStyle/>
          <a:p>
            <a:pPr algn="ctr">
              <a:lnSpc>
                <a:spcPct val="90000"/>
              </a:lnSpc>
              <a:spcBef>
                <a:spcPct val="0"/>
              </a:spcBef>
              <a:spcAft>
                <a:spcPts val="600"/>
              </a:spcAft>
            </a:pPr>
            <a:r>
              <a:rPr lang="en-US" sz="3300" b="1" kern="1200" dirty="0">
                <a:solidFill>
                  <a:srgbClr val="FF0000"/>
                </a:solidFill>
                <a:latin typeface="+mj-lt"/>
                <a:ea typeface="+mj-ea"/>
                <a:cs typeface="+mj-cs"/>
              </a:rPr>
              <a:t>Information Architecture</a:t>
            </a:r>
          </a:p>
        </p:txBody>
      </p:sp>
      <p:pic>
        <p:nvPicPr>
          <p:cNvPr id="3" name="Picture 2">
            <a:extLst>
              <a:ext uri="{FF2B5EF4-FFF2-40B4-BE49-F238E27FC236}">
                <a16:creationId xmlns:a16="http://schemas.microsoft.com/office/drawing/2014/main" id="{82C128E7-E95C-9660-93C1-BBE4DAEBE82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1115266" y="1113409"/>
            <a:ext cx="11171624" cy="6284040"/>
          </a:xfrm>
          <a:prstGeom prst="rect">
            <a:avLst/>
          </a:prstGeom>
        </p:spPr>
      </p:pic>
    </p:spTree>
    <p:extLst>
      <p:ext uri="{BB962C8B-B14F-4D97-AF65-F5344CB8AC3E}">
        <p14:creationId xmlns:p14="http://schemas.microsoft.com/office/powerpoint/2010/main" val="1119599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A58EC-1D31-E26C-1FC7-D8CDF496D4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454A44-DED7-7676-03F6-E1A875C9BDE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2413" y="-283964"/>
            <a:ext cx="12696825" cy="7141964"/>
          </a:xfrm>
          <a:prstGeom prst="rect">
            <a:avLst/>
          </a:prstGeom>
        </p:spPr>
      </p:pic>
      <p:sp>
        <p:nvSpPr>
          <p:cNvPr id="8" name="TextBox 7">
            <a:extLst>
              <a:ext uri="{FF2B5EF4-FFF2-40B4-BE49-F238E27FC236}">
                <a16:creationId xmlns:a16="http://schemas.microsoft.com/office/drawing/2014/main" id="{8BD46FB8-9FA8-498F-1716-2D8C773F7866}"/>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rgbClr val="FF0000"/>
                </a:solidFill>
                <a:latin typeface="+mj-lt"/>
                <a:ea typeface="+mj-ea"/>
                <a:cs typeface="+mj-cs"/>
              </a:rPr>
              <a:t>User Flow</a:t>
            </a:r>
          </a:p>
        </p:txBody>
      </p:sp>
    </p:spTree>
    <p:extLst>
      <p:ext uri="{BB962C8B-B14F-4D97-AF65-F5344CB8AC3E}">
        <p14:creationId xmlns:p14="http://schemas.microsoft.com/office/powerpoint/2010/main" val="804208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A58EC-1D31-E26C-1FC7-D8CDF496D4D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BD46FB8-9FA8-498F-1716-2D8C773F7866}"/>
              </a:ext>
            </a:extLst>
          </p:cNvPr>
          <p:cNvSpPr txBox="1"/>
          <p:nvPr/>
        </p:nvSpPr>
        <p:spPr>
          <a:xfrm>
            <a:off x="1155556" y="6214530"/>
            <a:ext cx="4284418" cy="32173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500" b="1">
                <a:solidFill>
                  <a:schemeClr val="bg1"/>
                </a:solidFill>
                <a:latin typeface="+mj-lt"/>
                <a:ea typeface="+mj-ea"/>
                <a:cs typeface="+mj-cs"/>
              </a:rPr>
              <a:t>MoodBoard:</a:t>
            </a:r>
          </a:p>
        </p:txBody>
      </p:sp>
      <p:pic>
        <p:nvPicPr>
          <p:cNvPr id="4" name="Picture 3" descr="A collage of images of food and a person on a motorcycle&#10;&#10;Description automatically generated">
            <a:extLst>
              <a:ext uri="{FF2B5EF4-FFF2-40B4-BE49-F238E27FC236}">
                <a16:creationId xmlns:a16="http://schemas.microsoft.com/office/drawing/2014/main" id="{ABDE4A45-5C3E-CD33-FEC6-8388A39813A9}"/>
              </a:ext>
            </a:extLst>
          </p:cNvPr>
          <p:cNvPicPr>
            <a:picLocks noChangeAspect="1"/>
          </p:cNvPicPr>
          <p:nvPr/>
        </p:nvPicPr>
        <p:blipFill rotWithShape="1">
          <a:blip r:embed="rId2"/>
          <a:srcRect t="1504" r="-2" b="-2"/>
          <a:stretch/>
        </p:blipFill>
        <p:spPr>
          <a:xfrm>
            <a:off x="1155556" y="637761"/>
            <a:ext cx="9889765" cy="5576763"/>
          </a:xfrm>
          <a:prstGeom prst="rect">
            <a:avLst/>
          </a:prstGeom>
        </p:spPr>
      </p:pic>
    </p:spTree>
    <p:extLst>
      <p:ext uri="{BB962C8B-B14F-4D97-AF65-F5344CB8AC3E}">
        <p14:creationId xmlns:p14="http://schemas.microsoft.com/office/powerpoint/2010/main" val="1871059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A58EC-1D31-E26C-1FC7-D8CDF496D4D9}"/>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11D798DC-809A-0347-C9CF-4260E2B3C2E5}"/>
              </a:ext>
            </a:extLst>
          </p:cNvPr>
          <p:cNvSpPr txBox="1"/>
          <p:nvPr/>
        </p:nvSpPr>
        <p:spPr>
          <a:xfrm>
            <a:off x="1574504" y="1781391"/>
            <a:ext cx="2053519" cy="582246"/>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2200" b="1" dirty="0">
                <a:solidFill>
                  <a:srgbClr val="FF0000"/>
                </a:solidFill>
              </a:rPr>
              <a:t>Style Guide</a:t>
            </a:r>
          </a:p>
        </p:txBody>
      </p:sp>
      <p:pic>
        <p:nvPicPr>
          <p:cNvPr id="3" name="Picture 2" descr="A red and white background with a picture of buildings and text&#10;&#10;Description automatically generated">
            <a:extLst>
              <a:ext uri="{FF2B5EF4-FFF2-40B4-BE49-F238E27FC236}">
                <a16:creationId xmlns:a16="http://schemas.microsoft.com/office/drawing/2014/main" id="{B897ABB1-4BA7-3DF8-B3A3-B0817C1E5475}"/>
              </a:ext>
            </a:extLst>
          </p:cNvPr>
          <p:cNvPicPr>
            <a:picLocks noChangeAspect="1"/>
          </p:cNvPicPr>
          <p:nvPr/>
        </p:nvPicPr>
        <p:blipFill rotWithShape="1">
          <a:blip r:embed="rId2">
            <a:extLst>
              <a:ext uri="{28A0092B-C50C-407E-A947-70E740481C1C}">
                <a14:useLocalDpi xmlns:a14="http://schemas.microsoft.com/office/drawing/2010/main" val="0"/>
              </a:ext>
            </a:extLst>
          </a:blip>
          <a:srcRect t="56265" r="-2" b="-2"/>
          <a:stretch/>
        </p:blipFill>
        <p:spPr>
          <a:xfrm>
            <a:off x="5557420" y="3341389"/>
            <a:ext cx="6463595" cy="320902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8">
            <a:extLst>
              <a:ext uri="{FF2B5EF4-FFF2-40B4-BE49-F238E27FC236}">
                <a16:creationId xmlns:a16="http://schemas.microsoft.com/office/drawing/2014/main" id="{4DDE658F-12B7-2B54-16F2-1B8FC8F710CF}"/>
              </a:ext>
            </a:extLst>
          </p:cNvPr>
          <p:cNvSpPr txBox="1"/>
          <p:nvPr/>
        </p:nvSpPr>
        <p:spPr>
          <a:xfrm>
            <a:off x="8299273" y="1055390"/>
            <a:ext cx="221698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800" dirty="0"/>
              <a:t>    </a:t>
            </a:r>
            <a:r>
              <a:rPr lang="en-IN" sz="2800" dirty="0" err="1">
                <a:solidFill>
                  <a:srgbClr val="FF3300"/>
                </a:solidFill>
              </a:rPr>
              <a:t>LPUGrub</a:t>
            </a:r>
            <a:r>
              <a:rPr lang="en-IN" sz="2800" dirty="0">
                <a:solidFill>
                  <a:srgbClr val="FF3300"/>
                </a:solidFill>
              </a:rPr>
              <a:t>’</a:t>
            </a:r>
          </a:p>
        </p:txBody>
      </p:sp>
      <p:pic>
        <p:nvPicPr>
          <p:cNvPr id="6" name="Picture 5" descr="A red and white background with a picture of buildings and text">
            <a:extLst>
              <a:ext uri="{FF2B5EF4-FFF2-40B4-BE49-F238E27FC236}">
                <a16:creationId xmlns:a16="http://schemas.microsoft.com/office/drawing/2014/main" id="{1806E101-E091-3801-5D26-CF4B3CA2B466}"/>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t="6533" r="-2" b="-2"/>
          <a:stretch/>
        </p:blipFill>
        <p:spPr>
          <a:xfrm>
            <a:off x="5310177"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26" name="Picture 2" descr="Why LPU is regarded Top university - The Hindu">
            <a:extLst>
              <a:ext uri="{FF2B5EF4-FFF2-40B4-BE49-F238E27FC236}">
                <a16:creationId xmlns:a16="http://schemas.microsoft.com/office/drawing/2014/main" id="{FCC8C0BD-AE08-EA4E-3E07-52AAC64B7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484" y="1781391"/>
            <a:ext cx="3517516" cy="17963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red and white background with a picture of buildings and text&#10;&#10;Description automatically generated">
            <a:extLst>
              <a:ext uri="{FF2B5EF4-FFF2-40B4-BE49-F238E27FC236}">
                <a16:creationId xmlns:a16="http://schemas.microsoft.com/office/drawing/2014/main" id="{01142D27-90E6-6076-6E82-995353FE45A1}"/>
              </a:ext>
            </a:extLst>
          </p:cNvPr>
          <p:cNvPicPr>
            <a:picLocks noChangeAspect="1"/>
          </p:cNvPicPr>
          <p:nvPr/>
        </p:nvPicPr>
        <p:blipFill rotWithShape="1">
          <a:blip r:embed="rId2">
            <a:extLst>
              <a:ext uri="{28A0092B-C50C-407E-A947-70E740481C1C}">
                <a14:useLocalDpi xmlns:a14="http://schemas.microsoft.com/office/drawing/2010/main" val="0"/>
              </a:ext>
            </a:extLst>
          </a:blip>
          <a:srcRect l="-12431" t="20742" r="-3" b="69910"/>
          <a:stretch/>
        </p:blipFill>
        <p:spPr bwMode="auto">
          <a:xfrm>
            <a:off x="6694458" y="176315"/>
            <a:ext cx="4686300" cy="5715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D2E9DD5A-8A29-7D1C-2B91-916AEB8AAA30}"/>
              </a:ext>
            </a:extLst>
          </p:cNvPr>
          <p:cNvSpPr/>
          <p:nvPr/>
        </p:nvSpPr>
        <p:spPr>
          <a:xfrm>
            <a:off x="7160827" y="370450"/>
            <a:ext cx="3177473" cy="630942"/>
          </a:xfrm>
          <a:prstGeom prst="rect">
            <a:avLst/>
          </a:prstGeom>
          <a:noFill/>
        </p:spPr>
        <p:txBody>
          <a:bodyPr wrap="square" lIns="91440" tIns="45720" rIns="91440" bIns="45720">
            <a:spAutoFit/>
          </a:bodyPr>
          <a:lstStyle/>
          <a:p>
            <a:pPr algn="ctr"/>
            <a:r>
              <a:rPr lang="en-IN" sz="3500" b="1" cap="none" spc="50" dirty="0">
                <a:ln w="9525" cmpd="sng">
                  <a:solidFill>
                    <a:schemeClr val="accent1"/>
                  </a:solidFill>
                  <a:prstDash val="solid"/>
                </a:ln>
                <a:solidFill>
                  <a:srgbClr val="70AD47">
                    <a:tint val="1000"/>
                  </a:srgbClr>
                </a:solidFill>
                <a:effectLst>
                  <a:glow rad="38100">
                    <a:schemeClr val="accent1">
                      <a:alpha val="40000"/>
                    </a:schemeClr>
                  </a:glow>
                </a:effectLst>
              </a:rPr>
              <a:t>L</a:t>
            </a:r>
            <a:r>
              <a:rPr lang="en-IN"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P</a:t>
            </a:r>
            <a:r>
              <a:rPr lang="en-IN" sz="3500" b="1" cap="none" spc="50" dirty="0">
                <a:ln w="9525" cmpd="sng">
                  <a:solidFill>
                    <a:schemeClr val="accent1"/>
                  </a:solidFill>
                  <a:prstDash val="solid"/>
                </a:ln>
                <a:solidFill>
                  <a:srgbClr val="70AD47">
                    <a:tint val="1000"/>
                  </a:srgbClr>
                </a:solidFill>
                <a:effectLst>
                  <a:glow rad="38100">
                    <a:schemeClr val="accent1">
                      <a:alpha val="40000"/>
                    </a:schemeClr>
                  </a:glow>
                </a:effectLst>
              </a:rPr>
              <a:t>U GR</a:t>
            </a:r>
            <a:r>
              <a:rPr lang="en-IN"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U</a:t>
            </a:r>
            <a:r>
              <a:rPr lang="en-IN" sz="3500" b="1" cap="none" spc="50" dirty="0">
                <a:ln w="9525" cmpd="sng">
                  <a:solidFill>
                    <a:schemeClr val="accent1"/>
                  </a:solidFill>
                  <a:prstDash val="solid"/>
                </a:ln>
                <a:solidFill>
                  <a:srgbClr val="70AD47">
                    <a:tint val="1000"/>
                  </a:srgbClr>
                </a:solidFill>
                <a:effectLst>
                  <a:glow rad="38100">
                    <a:schemeClr val="accent1">
                      <a:alpha val="40000"/>
                    </a:schemeClr>
                  </a:glow>
                </a:effectLst>
              </a:rPr>
              <a:t>B</a:t>
            </a:r>
          </a:p>
        </p:txBody>
      </p:sp>
      <p:sp>
        <p:nvSpPr>
          <p:cNvPr id="13" name="TextBox 12">
            <a:extLst>
              <a:ext uri="{FF2B5EF4-FFF2-40B4-BE49-F238E27FC236}">
                <a16:creationId xmlns:a16="http://schemas.microsoft.com/office/drawing/2014/main" id="{67831217-1CC6-572A-D18D-F84B6B375D82}"/>
              </a:ext>
            </a:extLst>
          </p:cNvPr>
          <p:cNvSpPr txBox="1"/>
          <p:nvPr/>
        </p:nvSpPr>
        <p:spPr>
          <a:xfrm>
            <a:off x="5977564" y="2135076"/>
            <a:ext cx="2099231" cy="1177506"/>
          </a:xfrm>
          <a:prstGeom prst="rect">
            <a:avLst/>
          </a:prstGeom>
          <a:solidFill>
            <a:schemeClr val="bg1"/>
          </a:solidFill>
        </p:spPr>
        <p:txBody>
          <a:bodyPr wrap="square" rtlCol="0">
            <a:spAutoFit/>
          </a:bodyPr>
          <a:lstStyle/>
          <a:p>
            <a:endParaRPr lang="en-IN" dirty="0"/>
          </a:p>
        </p:txBody>
      </p:sp>
      <p:sp>
        <p:nvSpPr>
          <p:cNvPr id="19" name="TextBox 18">
            <a:extLst>
              <a:ext uri="{FF2B5EF4-FFF2-40B4-BE49-F238E27FC236}">
                <a16:creationId xmlns:a16="http://schemas.microsoft.com/office/drawing/2014/main" id="{723B0E15-A329-2EF0-728B-403B0D6D6467}"/>
              </a:ext>
            </a:extLst>
          </p:cNvPr>
          <p:cNvSpPr txBox="1"/>
          <p:nvPr/>
        </p:nvSpPr>
        <p:spPr>
          <a:xfrm>
            <a:off x="666182" y="2469515"/>
            <a:ext cx="3752850" cy="1477328"/>
          </a:xfrm>
          <a:prstGeom prst="rect">
            <a:avLst/>
          </a:prstGeom>
          <a:noFill/>
        </p:spPr>
        <p:txBody>
          <a:bodyPr wrap="square">
            <a:spAutoFit/>
          </a:bodyPr>
          <a:lstStyle/>
          <a:p>
            <a:r>
              <a:rPr lang="en-US" dirty="0"/>
              <a:t>Creating a style guide for UI/UX is essential for maintaining consistency, usability, and a coherent visual identity across your project</a:t>
            </a:r>
            <a:endParaRPr lang="en-IN" dirty="0"/>
          </a:p>
        </p:txBody>
      </p:sp>
    </p:spTree>
    <p:extLst>
      <p:ext uri="{BB962C8B-B14F-4D97-AF65-F5344CB8AC3E}">
        <p14:creationId xmlns:p14="http://schemas.microsoft.com/office/powerpoint/2010/main" val="101288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A58EC-1D31-E26C-1FC7-D8CDF496D4D9}"/>
            </a:ext>
          </a:extLst>
        </p:cNvPr>
        <p:cNvGrpSpPr/>
        <p:nvPr/>
      </p:nvGrpSpPr>
      <p:grpSpPr>
        <a:xfrm>
          <a:off x="0" y="0"/>
          <a:ext cx="0" cy="0"/>
          <a:chOff x="0" y="0"/>
          <a:chExt cx="0" cy="0"/>
        </a:xfrm>
      </p:grpSpPr>
      <p:pic>
        <p:nvPicPr>
          <p:cNvPr id="3" name="Picture 2" descr="A screenshot of a phone&#10;&#10;Description automatically generated">
            <a:extLst>
              <a:ext uri="{FF2B5EF4-FFF2-40B4-BE49-F238E27FC236}">
                <a16:creationId xmlns:a16="http://schemas.microsoft.com/office/drawing/2014/main" id="{F16EA054-596C-D404-5302-0C7BC2BD7D37}"/>
              </a:ext>
            </a:extLst>
          </p:cNvPr>
          <p:cNvPicPr>
            <a:picLocks noChangeAspect="1"/>
          </p:cNvPicPr>
          <p:nvPr/>
        </p:nvPicPr>
        <p:blipFill rotWithShape="1">
          <a:blip r:embed="rId2">
            <a:extLst>
              <a:ext uri="{28A0092B-C50C-407E-A947-70E740481C1C}">
                <a14:useLocalDpi xmlns:a14="http://schemas.microsoft.com/office/drawing/2010/main" val="0"/>
              </a:ext>
            </a:extLst>
          </a:blip>
          <a:srcRect t="2998" r="-1" b="-1"/>
          <a:stretch/>
        </p:blipFill>
        <p:spPr>
          <a:xfrm>
            <a:off x="703182" y="1513636"/>
            <a:ext cx="4777381" cy="366098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TextBox 7">
            <a:extLst>
              <a:ext uri="{FF2B5EF4-FFF2-40B4-BE49-F238E27FC236}">
                <a16:creationId xmlns:a16="http://schemas.microsoft.com/office/drawing/2014/main" id="{8BD46FB8-9FA8-498F-1716-2D8C773F7866}"/>
              </a:ext>
            </a:extLst>
          </p:cNvPr>
          <p:cNvSpPr txBox="1"/>
          <p:nvPr/>
        </p:nvSpPr>
        <p:spPr>
          <a:xfrm>
            <a:off x="8180962" y="3078319"/>
            <a:ext cx="2344163" cy="531616"/>
          </a:xfrm>
          <a:prstGeom prst="rect">
            <a:avLst/>
          </a:prstGeom>
        </p:spPr>
        <p:txBody>
          <a:bodyPr vert="horz" lIns="91440" tIns="45720" rIns="91440" bIns="45720" rtlCol="0">
            <a:normAutofit/>
          </a:bodyPr>
          <a:lstStyle/>
          <a:p>
            <a:pPr>
              <a:lnSpc>
                <a:spcPct val="90000"/>
              </a:lnSpc>
              <a:spcBef>
                <a:spcPct val="0"/>
              </a:spcBef>
              <a:spcAft>
                <a:spcPts val="600"/>
              </a:spcAft>
            </a:pPr>
            <a:r>
              <a:rPr lang="en-US" b="1" dirty="0">
                <a:solidFill>
                  <a:srgbClr val="FF0000"/>
                </a:solidFill>
              </a:rPr>
              <a:t>Style Guide</a:t>
            </a:r>
          </a:p>
        </p:txBody>
      </p:sp>
    </p:spTree>
    <p:extLst>
      <p:ext uri="{BB962C8B-B14F-4D97-AF65-F5344CB8AC3E}">
        <p14:creationId xmlns:p14="http://schemas.microsoft.com/office/powerpoint/2010/main" val="1988770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A990E6-48CF-9624-67AF-801D6B3318FF}"/>
              </a:ext>
            </a:extLst>
          </p:cNvPr>
          <p:cNvSpPr txBox="1"/>
          <p:nvPr/>
        </p:nvSpPr>
        <p:spPr>
          <a:xfrm>
            <a:off x="3047281" y="2413338"/>
            <a:ext cx="6094562" cy="2862322"/>
          </a:xfrm>
          <a:prstGeom prst="rect">
            <a:avLst/>
          </a:prstGeom>
          <a:noFill/>
        </p:spPr>
        <p:txBody>
          <a:bodyPr wrap="square">
            <a:spAutoFit/>
          </a:bodyPr>
          <a:lstStyle/>
          <a:p>
            <a:r>
              <a:rPr lang="en-IN" dirty="0">
                <a:solidFill>
                  <a:srgbClr val="FFFF00"/>
                </a:solidFill>
              </a:rPr>
              <a:t>https://www.figma.com/design/HljXRj9YTeXPLkiMYopVRI/LPU-GRUB'?node-id=0-1&amp;t=886OWlBKtf9Mij90-1</a:t>
            </a:r>
          </a:p>
          <a:p>
            <a:endParaRPr lang="en-IN" dirty="0"/>
          </a:p>
          <a:p>
            <a:endParaRPr lang="en-IN" dirty="0"/>
          </a:p>
          <a:p>
            <a:r>
              <a:rPr lang="en-IN" dirty="0"/>
              <a:t>				     </a:t>
            </a:r>
            <a:r>
              <a:rPr lang="en-IN" b="1" dirty="0">
                <a:solidFill>
                  <a:srgbClr val="FF0000"/>
                </a:solidFill>
              </a:rPr>
              <a:t>PROTOTYPE</a:t>
            </a:r>
          </a:p>
          <a:p>
            <a:endParaRPr lang="en-IN" b="1" dirty="0">
              <a:solidFill>
                <a:srgbClr val="FF0000"/>
              </a:solidFill>
            </a:endParaRPr>
          </a:p>
          <a:p>
            <a:r>
              <a:rPr lang="en-IN" dirty="0">
                <a:solidFill>
                  <a:srgbClr val="FFFF00"/>
                </a:solidFill>
              </a:rPr>
              <a:t>https://www.figma.com/proto/HljXRj9YTeXPLkiMYopVRI/LPU-GRUB'?node-id=63-90&amp;t=kjw9MYQur35A9AFb-1&amp;scaling=min-zoom&amp;content-scaling=fixed&amp;page-id=0%3A1</a:t>
            </a:r>
          </a:p>
        </p:txBody>
      </p:sp>
      <p:sp>
        <p:nvSpPr>
          <p:cNvPr id="4" name="TextBox 3">
            <a:extLst>
              <a:ext uri="{FF2B5EF4-FFF2-40B4-BE49-F238E27FC236}">
                <a16:creationId xmlns:a16="http://schemas.microsoft.com/office/drawing/2014/main" id="{AC61F586-045C-2E70-5D75-B667E8D2DB0B}"/>
              </a:ext>
            </a:extLst>
          </p:cNvPr>
          <p:cNvSpPr txBox="1"/>
          <p:nvPr/>
        </p:nvSpPr>
        <p:spPr>
          <a:xfrm flipH="1">
            <a:off x="4787660" y="1647645"/>
            <a:ext cx="2458528" cy="369332"/>
          </a:xfrm>
          <a:prstGeom prst="rect">
            <a:avLst/>
          </a:prstGeom>
          <a:noFill/>
        </p:spPr>
        <p:txBody>
          <a:bodyPr wrap="square" rtlCol="0">
            <a:spAutoFit/>
          </a:bodyPr>
          <a:lstStyle/>
          <a:p>
            <a:r>
              <a:rPr lang="en-IN" b="1" dirty="0">
                <a:solidFill>
                  <a:srgbClr val="FF0000"/>
                </a:solidFill>
              </a:rPr>
              <a:t>Figma Project LINKS </a:t>
            </a:r>
          </a:p>
        </p:txBody>
      </p:sp>
    </p:spTree>
    <p:extLst>
      <p:ext uri="{BB962C8B-B14F-4D97-AF65-F5344CB8AC3E}">
        <p14:creationId xmlns:p14="http://schemas.microsoft.com/office/powerpoint/2010/main" val="3826695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9AA0-D94B-19B6-B640-6EFFAA7964CC}"/>
              </a:ext>
            </a:extLst>
          </p:cNvPr>
          <p:cNvSpPr>
            <a:spLocks noGrp="1"/>
          </p:cNvSpPr>
          <p:nvPr>
            <p:ph type="ctrTitle"/>
          </p:nvPr>
        </p:nvSpPr>
        <p:spPr>
          <a:xfrm>
            <a:off x="6234422" y="1419955"/>
            <a:ext cx="6165115" cy="985303"/>
          </a:xfrm>
        </p:spPr>
        <p:txBody>
          <a:bodyPr anchor="t">
            <a:noAutofit/>
          </a:bodyPr>
          <a:lstStyle/>
          <a:p>
            <a:pPr algn="l"/>
            <a:r>
              <a:rPr lang="en-US" sz="2200" b="1" u="sng" dirty="0">
                <a:solidFill>
                  <a:srgbClr val="FFFF00"/>
                </a:solidFill>
                <a:latin typeface="Times New Roman" panose="02020603050405020304" pitchFamily="18" charset="0"/>
                <a:cs typeface="Times New Roman" panose="02020603050405020304" pitchFamily="18" charset="0"/>
              </a:rPr>
              <a:t>Consequences: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These challenges have detrimental consequences for students' well-being:</a:t>
            </a:r>
            <a:br>
              <a:rPr lang="en-US" sz="2200" b="1" dirty="0">
                <a:solidFill>
                  <a:schemeClr val="tx1">
                    <a:lumMod val="75000"/>
                    <a:lumOff val="25000"/>
                  </a:schemeClr>
                </a:solidFill>
                <a:latin typeface="Calibri Light "/>
              </a:rPr>
            </a:br>
            <a:endParaRPr lang="en-US" sz="2200" b="1" dirty="0">
              <a:solidFill>
                <a:schemeClr val="tx1">
                  <a:lumMod val="75000"/>
                  <a:lumOff val="25000"/>
                </a:schemeClr>
              </a:solidFill>
              <a:latin typeface="Calibri Light "/>
            </a:endParaRPr>
          </a:p>
        </p:txBody>
      </p:sp>
      <p:sp>
        <p:nvSpPr>
          <p:cNvPr id="3" name="Subtitle 2">
            <a:extLst>
              <a:ext uri="{FF2B5EF4-FFF2-40B4-BE49-F238E27FC236}">
                <a16:creationId xmlns:a16="http://schemas.microsoft.com/office/drawing/2014/main" id="{7CB01F44-863B-B2D3-1A59-428CD3498C3E}"/>
              </a:ext>
            </a:extLst>
          </p:cNvPr>
          <p:cNvSpPr>
            <a:spLocks noGrp="1"/>
          </p:cNvSpPr>
          <p:nvPr>
            <p:ph type="subTitle" idx="1"/>
          </p:nvPr>
        </p:nvSpPr>
        <p:spPr>
          <a:xfrm>
            <a:off x="6862375" y="655688"/>
            <a:ext cx="4805691" cy="537255"/>
          </a:xfrm>
        </p:spPr>
        <p:txBody>
          <a:bodyPr anchor="b">
            <a:normAutofit lnSpcReduction="10000"/>
          </a:bodyPr>
          <a:lstStyle/>
          <a:p>
            <a:pPr algn="l"/>
            <a:r>
              <a:rPr lang="en-IN" sz="3000" dirty="0">
                <a:solidFill>
                  <a:srgbClr val="FF0000"/>
                </a:solidFill>
                <a:latin typeface="Aharoni" panose="02010803020104030203" pitchFamily="2" charset="-79"/>
                <a:cs typeface="Aharoni" panose="02010803020104030203" pitchFamily="2" charset="-79"/>
              </a:rPr>
              <a:t>PROBLEM STATEMENT</a:t>
            </a:r>
          </a:p>
        </p:txBody>
      </p:sp>
      <p:pic>
        <p:nvPicPr>
          <p:cNvPr id="5" name="Picture 4" descr="A logo with text on it&#10;&#10;Description automatically generated">
            <a:extLst>
              <a:ext uri="{FF2B5EF4-FFF2-40B4-BE49-F238E27FC236}">
                <a16:creationId xmlns:a16="http://schemas.microsoft.com/office/drawing/2014/main" id="{B2237001-ED7C-5BF1-7C52-0DFF4639F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508" y="2281146"/>
            <a:ext cx="3187734" cy="2584152"/>
          </a:xfrm>
          <a:custGeom>
            <a:avLst/>
            <a:gdLst/>
            <a:ahLst/>
            <a:cxnLst/>
            <a:rect l="l" t="t" r="r" b="b"/>
            <a:pathLst>
              <a:path w="4141760" h="4377846">
                <a:moveTo>
                  <a:pt x="0" y="0"/>
                </a:moveTo>
                <a:lnTo>
                  <a:pt x="4141760" y="0"/>
                </a:lnTo>
                <a:lnTo>
                  <a:pt x="4141760" y="4377846"/>
                </a:lnTo>
                <a:lnTo>
                  <a:pt x="0" y="4377846"/>
                </a:lnTo>
                <a:close/>
              </a:path>
            </a:pathLst>
          </a:custGeom>
        </p:spPr>
      </p:pic>
      <p:sp>
        <p:nvSpPr>
          <p:cNvPr id="4" name="Title 1">
            <a:extLst>
              <a:ext uri="{FF2B5EF4-FFF2-40B4-BE49-F238E27FC236}">
                <a16:creationId xmlns:a16="http://schemas.microsoft.com/office/drawing/2014/main" id="{B1C09279-5A63-EB56-4527-7BB5F2F07F90}"/>
              </a:ext>
            </a:extLst>
          </p:cNvPr>
          <p:cNvSpPr txBox="1">
            <a:spLocks/>
          </p:cNvSpPr>
          <p:nvPr/>
        </p:nvSpPr>
        <p:spPr>
          <a:xfrm>
            <a:off x="5919303" y="2900897"/>
            <a:ext cx="6167556" cy="98530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buFont typeface="Arial" panose="020B0604020202020204" pitchFamily="34" charset="0"/>
              <a:buChar char="•"/>
            </a:pPr>
            <a:r>
              <a:rPr lang="en-US" sz="2200" b="1" u="sng" dirty="0">
                <a:solidFill>
                  <a:srgbClr val="FFFF00"/>
                </a:solidFill>
                <a:latin typeface="Times New Roman" panose="02020603050405020304" pitchFamily="18" charset="0"/>
                <a:cs typeface="Times New Roman" panose="02020603050405020304" pitchFamily="18" charset="0"/>
              </a:rPr>
              <a:t>Nutritional Deficiencies: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Missed meals and reliance on unhealthy alternatives can compromise dietary intake and lead to nutritional deficiencies, impacting academic performance and overall health.</a:t>
            </a:r>
          </a:p>
          <a:p>
            <a:pPr algn="just"/>
            <a:endParaRPr 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b="1" u="sng" dirty="0">
                <a:solidFill>
                  <a:srgbClr val="FFFF00"/>
                </a:solidFill>
                <a:latin typeface="Times New Roman" panose="02020603050405020304" pitchFamily="18" charset="0"/>
                <a:cs typeface="Times New Roman" panose="02020603050405020304" pitchFamily="18" charset="0"/>
              </a:rPr>
              <a:t>Financial Inefficiency: </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Students are forced to spend extra money on alternative meals, straining their budgets and compromising access to other necessities.</a:t>
            </a:r>
          </a:p>
        </p:txBody>
      </p:sp>
    </p:spTree>
    <p:extLst>
      <p:ext uri="{BB962C8B-B14F-4D97-AF65-F5344CB8AC3E}">
        <p14:creationId xmlns:p14="http://schemas.microsoft.com/office/powerpoint/2010/main" val="1121398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diagram of a light bulb&#10;&#10;Description automatically generated">
            <a:extLst>
              <a:ext uri="{FF2B5EF4-FFF2-40B4-BE49-F238E27FC236}">
                <a16:creationId xmlns:a16="http://schemas.microsoft.com/office/drawing/2014/main" id="{6F490DAC-30CD-2FC9-EF83-64FBC94E1BE5}"/>
              </a:ext>
            </a:extLst>
          </p:cNvPr>
          <p:cNvPicPr>
            <a:picLocks noChangeAspect="1"/>
          </p:cNvPicPr>
          <p:nvPr/>
        </p:nvPicPr>
        <p:blipFill rotWithShape="1">
          <a:blip r:embed="rId2">
            <a:extLst>
              <a:ext uri="{28A0092B-C50C-407E-A947-70E740481C1C}">
                <a14:useLocalDpi xmlns:a14="http://schemas.microsoft.com/office/drawing/2010/main" val="0"/>
              </a:ext>
            </a:extLst>
          </a:blip>
          <a:srcRect b="5580"/>
          <a:stretch/>
        </p:blipFill>
        <p:spPr>
          <a:xfrm>
            <a:off x="365186" y="511776"/>
            <a:ext cx="11574767" cy="6346224"/>
          </a:xfrm>
          <a:prstGeom prst="rect">
            <a:avLst/>
          </a:prstGeom>
        </p:spPr>
      </p:pic>
      <p:sp>
        <p:nvSpPr>
          <p:cNvPr id="19" name="TextBox 18">
            <a:extLst>
              <a:ext uri="{FF2B5EF4-FFF2-40B4-BE49-F238E27FC236}">
                <a16:creationId xmlns:a16="http://schemas.microsoft.com/office/drawing/2014/main" id="{90B1D51A-8A29-169F-3CB3-3BC632A6B32A}"/>
              </a:ext>
            </a:extLst>
          </p:cNvPr>
          <p:cNvSpPr txBox="1"/>
          <p:nvPr/>
        </p:nvSpPr>
        <p:spPr>
          <a:xfrm>
            <a:off x="-1271386" y="17361"/>
            <a:ext cx="7915275" cy="477054"/>
          </a:xfrm>
          <a:prstGeom prst="rect">
            <a:avLst/>
          </a:prstGeom>
          <a:noFill/>
        </p:spPr>
        <p:txBody>
          <a:bodyPr wrap="square" rtlCol="0">
            <a:spAutoFit/>
          </a:bodyPr>
          <a:lstStyle/>
          <a:p>
            <a:pPr algn="ctr"/>
            <a:r>
              <a:rPr lang="en-IN" sz="2500" b="1" dirty="0">
                <a:solidFill>
                  <a:schemeClr val="tx2">
                    <a:lumMod val="75000"/>
                  </a:schemeClr>
                </a:solidFill>
                <a:latin typeface="Aharoni" panose="02010803020104030203" pitchFamily="2" charset="-79"/>
                <a:cs typeface="Aharoni" panose="02010803020104030203" pitchFamily="2" charset="-79"/>
              </a:rPr>
              <a:t>MIND MAPPING :</a:t>
            </a:r>
          </a:p>
        </p:txBody>
      </p:sp>
      <p:sp>
        <p:nvSpPr>
          <p:cNvPr id="2" name="TextBox 1">
            <a:extLst>
              <a:ext uri="{FF2B5EF4-FFF2-40B4-BE49-F238E27FC236}">
                <a16:creationId xmlns:a16="http://schemas.microsoft.com/office/drawing/2014/main" id="{162F4EAB-2925-38F9-4D23-83FAC5703CF7}"/>
              </a:ext>
            </a:extLst>
          </p:cNvPr>
          <p:cNvSpPr txBox="1"/>
          <p:nvPr/>
        </p:nvSpPr>
        <p:spPr>
          <a:xfrm flipH="1">
            <a:off x="709247" y="6211669"/>
            <a:ext cx="11117567" cy="646331"/>
          </a:xfrm>
          <a:prstGeom prst="rect">
            <a:avLst/>
          </a:prstGeom>
          <a:noFill/>
        </p:spPr>
        <p:txBody>
          <a:bodyPr wrap="square" rtlCol="0">
            <a:spAutoFit/>
          </a:bodyPr>
          <a:lstStyle/>
          <a:p>
            <a:r>
              <a:rPr lang="en-IN" dirty="0"/>
              <a:t>Proposed Solution: LPUGrub mobile app </a:t>
            </a:r>
            <a:r>
              <a:rPr lang="en-IN" dirty="0" err="1"/>
              <a:t>affering</a:t>
            </a:r>
            <a:r>
              <a:rPr lang="en-IN" dirty="0"/>
              <a:t> convenient and efficient food delivery service directly to students academic blocks or hostels</a:t>
            </a:r>
          </a:p>
        </p:txBody>
      </p:sp>
    </p:spTree>
    <p:extLst>
      <p:ext uri="{BB962C8B-B14F-4D97-AF65-F5344CB8AC3E}">
        <p14:creationId xmlns:p14="http://schemas.microsoft.com/office/powerpoint/2010/main" val="4169221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5245-F006-77BA-CFD3-2F3A4C84ED2D}"/>
              </a:ext>
            </a:extLst>
          </p:cNvPr>
          <p:cNvSpPr>
            <a:spLocks noGrp="1"/>
          </p:cNvSpPr>
          <p:nvPr>
            <p:ph type="title"/>
          </p:nvPr>
        </p:nvSpPr>
        <p:spPr>
          <a:xfrm>
            <a:off x="-1796889" y="-19540"/>
            <a:ext cx="5809053" cy="558046"/>
          </a:xfrm>
        </p:spPr>
        <p:txBody>
          <a:bodyPr anchor="b">
            <a:normAutofit fontScale="90000"/>
          </a:bodyPr>
          <a:lstStyle/>
          <a:p>
            <a:pPr algn="ctr"/>
            <a:r>
              <a:rPr lang="en-IN" sz="3600" dirty="0">
                <a:solidFill>
                  <a:schemeClr val="tx2"/>
                </a:solidFill>
                <a:latin typeface="Aharoni" panose="02010803020104030203" pitchFamily="2" charset="-79"/>
                <a:cs typeface="Aharoni" panose="02010803020104030203" pitchFamily="2" charset="-79"/>
              </a:rPr>
              <a:t>    </a:t>
            </a:r>
            <a:r>
              <a:rPr lang="en-IN" sz="3600" dirty="0">
                <a:solidFill>
                  <a:srgbClr val="FF0000"/>
                </a:solidFill>
                <a:latin typeface="Aharoni" panose="02010803020104030203" pitchFamily="2" charset="-79"/>
                <a:cs typeface="Aharoni" panose="02010803020104030203" pitchFamily="2" charset="-79"/>
              </a:rPr>
              <a:t>Case Study</a:t>
            </a:r>
          </a:p>
        </p:txBody>
      </p:sp>
      <p:sp>
        <p:nvSpPr>
          <p:cNvPr id="8" name="TextBox 7">
            <a:extLst>
              <a:ext uri="{FF2B5EF4-FFF2-40B4-BE49-F238E27FC236}">
                <a16:creationId xmlns:a16="http://schemas.microsoft.com/office/drawing/2014/main" id="{8539B5B1-5C39-B2E9-9989-0C656268C7A4}"/>
              </a:ext>
            </a:extLst>
          </p:cNvPr>
          <p:cNvSpPr txBox="1"/>
          <p:nvPr/>
        </p:nvSpPr>
        <p:spPr>
          <a:xfrm>
            <a:off x="269631" y="726831"/>
            <a:ext cx="11652738" cy="415498"/>
          </a:xfrm>
          <a:prstGeom prst="rect">
            <a:avLst/>
          </a:prstGeom>
          <a:noFill/>
        </p:spPr>
        <p:txBody>
          <a:bodyPr wrap="square" rtlCol="0">
            <a:spAutoFit/>
          </a:bodyPr>
          <a:lstStyle/>
          <a:p>
            <a:r>
              <a:rPr lang="en-IN" sz="2100" b="1" u="sng" dirty="0">
                <a:solidFill>
                  <a:srgbClr val="FFFF00"/>
                </a:solidFill>
                <a:latin typeface="Times New Roman" panose="02020603050405020304" pitchFamily="18" charset="0"/>
                <a:cs typeface="Times New Roman" panose="02020603050405020304" pitchFamily="18" charset="0"/>
              </a:rPr>
              <a:t>LPUGrub</a:t>
            </a:r>
            <a:r>
              <a:rPr lang="en-IN" sz="2100" b="1" dirty="0">
                <a:solidFill>
                  <a:srgbClr val="FFFF00"/>
                </a:solidFill>
                <a:latin typeface="Times New Roman" panose="02020603050405020304" pitchFamily="18" charset="0"/>
                <a:cs typeface="Times New Roman" panose="02020603050405020304" pitchFamily="18" charset="0"/>
              </a:rPr>
              <a:t> </a:t>
            </a:r>
            <a:r>
              <a:rPr lang="en-IN" dirty="0">
                <a:solidFill>
                  <a:srgbClr val="FFFF00"/>
                </a:solidFill>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Bridging the Gap Between Busy Schedules and Nutritious Meals at Lovely Professional University.</a:t>
            </a:r>
          </a:p>
        </p:txBody>
      </p:sp>
      <p:sp>
        <p:nvSpPr>
          <p:cNvPr id="11" name="TextBox 10">
            <a:extLst>
              <a:ext uri="{FF2B5EF4-FFF2-40B4-BE49-F238E27FC236}">
                <a16:creationId xmlns:a16="http://schemas.microsoft.com/office/drawing/2014/main" id="{2B12E122-BDA4-C0F7-1DCF-6FA7AC44D3BD}"/>
              </a:ext>
            </a:extLst>
          </p:cNvPr>
          <p:cNvSpPr txBox="1"/>
          <p:nvPr/>
        </p:nvSpPr>
        <p:spPr>
          <a:xfrm>
            <a:off x="269631" y="1248437"/>
            <a:ext cx="11652738" cy="2062103"/>
          </a:xfrm>
          <a:prstGeom prst="rect">
            <a:avLst/>
          </a:prstGeom>
          <a:noFill/>
        </p:spPr>
        <p:txBody>
          <a:bodyPr wrap="square" rtlCol="0">
            <a:spAutoFit/>
          </a:bodyPr>
          <a:lstStyle/>
          <a:p>
            <a:r>
              <a:rPr lang="en-IN" sz="2000" b="1" u="sng" dirty="0">
                <a:solidFill>
                  <a:srgbClr val="FFFF00"/>
                </a:solidFill>
                <a:latin typeface="Times New Roman" panose="02020603050405020304" pitchFamily="18" charset="0"/>
                <a:cs typeface="Times New Roman" panose="02020603050405020304" pitchFamily="18" charset="0"/>
              </a:rPr>
              <a:t>Executive Summary</a:t>
            </a:r>
            <a:r>
              <a:rPr lang="en-IN" sz="2000" u="sng" dirty="0">
                <a:solidFill>
                  <a:srgbClr val="FFFF00"/>
                </a:solidFill>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LPU students residing in hostels often face challenges accessing the designated mess facilities during lunchtime due to busy</a:t>
            </a:r>
          </a:p>
          <a:p>
            <a:r>
              <a:rPr lang="en-IN" dirty="0">
                <a:latin typeface="Times New Roman" panose="02020603050405020304" pitchFamily="18" charset="0"/>
                <a:cs typeface="Times New Roman" panose="02020603050405020304" pitchFamily="18" charset="0"/>
              </a:rPr>
              <a:t>Schedules and long distances between academic blocks and hostels. This results in missed meals, reliance on unhealthy alternatives, and ultimately wasted money and compromised well-being. LPUGrub, a novel in-campus food delivery app, addresses these issues by providing a convenient and efficient solution for students to order meals directly to their academic blocks during designated break times.</a:t>
            </a:r>
          </a:p>
        </p:txBody>
      </p:sp>
      <p:sp>
        <p:nvSpPr>
          <p:cNvPr id="13" name="TextBox 12">
            <a:extLst>
              <a:ext uri="{FF2B5EF4-FFF2-40B4-BE49-F238E27FC236}">
                <a16:creationId xmlns:a16="http://schemas.microsoft.com/office/drawing/2014/main" id="{F36DA548-77B6-22F0-3D4B-0FCE3D0E454D}"/>
              </a:ext>
            </a:extLst>
          </p:cNvPr>
          <p:cNvSpPr txBox="1"/>
          <p:nvPr/>
        </p:nvSpPr>
        <p:spPr>
          <a:xfrm>
            <a:off x="269631" y="3482000"/>
            <a:ext cx="11652738" cy="2893100"/>
          </a:xfrm>
          <a:prstGeom prst="rect">
            <a:avLst/>
          </a:prstGeom>
          <a:noFill/>
        </p:spPr>
        <p:txBody>
          <a:bodyPr wrap="square" rtlCol="0">
            <a:spAutoFit/>
          </a:bodyPr>
          <a:lstStyle/>
          <a:p>
            <a:r>
              <a:rPr lang="en-IN" sz="2000" b="1" u="sng" dirty="0">
                <a:solidFill>
                  <a:srgbClr val="FFFF00"/>
                </a:solidFill>
                <a:latin typeface="Times New Roman" panose="02020603050405020304" pitchFamily="18" charset="0"/>
                <a:cs typeface="Times New Roman" panose="02020603050405020304" pitchFamily="18" charset="0"/>
              </a:rPr>
              <a:t>The Problem</a:t>
            </a:r>
            <a:r>
              <a:rPr lang="en-IN" b="1" u="sng" dirty="0">
                <a:solidFill>
                  <a:srgbClr val="FFFF00"/>
                </a:solidFill>
                <a:latin typeface="Times New Roman" panose="02020603050405020304" pitchFamily="18" charset="0"/>
                <a:cs typeface="Times New Roman" panose="02020603050405020304" pitchFamily="18" charset="0"/>
              </a:rPr>
              <a:t>:</a:t>
            </a:r>
          </a:p>
          <a:p>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Time Constraints: </a:t>
            </a:r>
            <a:r>
              <a:rPr lang="en-IN" dirty="0">
                <a:latin typeface="Times New Roman" panose="02020603050405020304" pitchFamily="18" charset="0"/>
                <a:cs typeface="Times New Roman" panose="02020603050405020304" pitchFamily="18" charset="0"/>
              </a:rPr>
              <a:t>LPU students juggle demanding academic schedules and extracurricular activities often conflicting with fixed mess timings.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Inaccessibility: </a:t>
            </a:r>
            <a:r>
              <a:rPr lang="en-IN" dirty="0">
                <a:latin typeface="Times New Roman" panose="02020603050405020304" pitchFamily="18" charset="0"/>
                <a:cs typeface="Times New Roman" panose="02020603050405020304" pitchFamily="18" charset="0"/>
              </a:rPr>
              <a:t>Significant distance between academic blocks and hostels discourages students from utilizing the mess facilities during breaks.</a:t>
            </a: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Inefficiency: </a:t>
            </a:r>
            <a:r>
              <a:rPr lang="en-IN" dirty="0">
                <a:latin typeface="Times New Roman" panose="02020603050405020304" pitchFamily="18" charset="0"/>
                <a:cs typeface="Times New Roman" panose="02020603050405020304" pitchFamily="18" charset="0"/>
              </a:rPr>
              <a:t>Traditional mess systems offer fixed menus and require queuing, leading to food waste due to unappealing options or time constraints.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92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5245-F006-77BA-CFD3-2F3A4C84ED2D}"/>
              </a:ext>
            </a:extLst>
          </p:cNvPr>
          <p:cNvSpPr>
            <a:spLocks noGrp="1"/>
          </p:cNvSpPr>
          <p:nvPr>
            <p:ph type="title"/>
          </p:nvPr>
        </p:nvSpPr>
        <p:spPr>
          <a:xfrm>
            <a:off x="-1796889" y="-19540"/>
            <a:ext cx="5809053" cy="558046"/>
          </a:xfrm>
        </p:spPr>
        <p:txBody>
          <a:bodyPr anchor="b">
            <a:normAutofit fontScale="90000"/>
          </a:bodyPr>
          <a:lstStyle/>
          <a:p>
            <a:pPr algn="ctr"/>
            <a:r>
              <a:rPr lang="en-IN" sz="3600" dirty="0">
                <a:solidFill>
                  <a:schemeClr val="tx2"/>
                </a:solidFill>
                <a:latin typeface="Aharoni" panose="02010803020104030203" pitchFamily="2" charset="-79"/>
                <a:cs typeface="Aharoni" panose="02010803020104030203" pitchFamily="2" charset="-79"/>
              </a:rPr>
              <a:t>  </a:t>
            </a:r>
            <a:r>
              <a:rPr lang="en-IN" sz="3600" dirty="0">
                <a:solidFill>
                  <a:srgbClr val="FF0000"/>
                </a:solidFill>
                <a:latin typeface="Aharoni" panose="02010803020104030203" pitchFamily="2" charset="-79"/>
                <a:cs typeface="Aharoni" panose="02010803020104030203" pitchFamily="2" charset="-79"/>
              </a:rPr>
              <a:t>Case Study</a:t>
            </a:r>
          </a:p>
        </p:txBody>
      </p:sp>
      <p:sp>
        <p:nvSpPr>
          <p:cNvPr id="13" name="TextBox 12">
            <a:extLst>
              <a:ext uri="{FF2B5EF4-FFF2-40B4-BE49-F238E27FC236}">
                <a16:creationId xmlns:a16="http://schemas.microsoft.com/office/drawing/2014/main" id="{F36DA548-77B6-22F0-3D4B-0FCE3D0E454D}"/>
              </a:ext>
            </a:extLst>
          </p:cNvPr>
          <p:cNvSpPr txBox="1"/>
          <p:nvPr/>
        </p:nvSpPr>
        <p:spPr>
          <a:xfrm>
            <a:off x="269478" y="720509"/>
            <a:ext cx="11652738" cy="2893100"/>
          </a:xfrm>
          <a:prstGeom prst="rect">
            <a:avLst/>
          </a:prstGeom>
          <a:noFill/>
        </p:spPr>
        <p:txBody>
          <a:bodyPr wrap="square" rtlCol="0">
            <a:spAutoFit/>
          </a:bodyPr>
          <a:lstStyle/>
          <a:p>
            <a:r>
              <a:rPr lang="en-IN" sz="2000" b="1" u="sng" dirty="0">
                <a:solidFill>
                  <a:srgbClr val="FFFF00"/>
                </a:solidFill>
                <a:latin typeface="Times New Roman" panose="02020603050405020304" pitchFamily="18" charset="0"/>
                <a:cs typeface="Times New Roman" panose="02020603050405020304" pitchFamily="18" charset="0"/>
              </a:rPr>
              <a:t>The Solution:</a:t>
            </a:r>
          </a:p>
          <a:p>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Real-time food ordering: </a:t>
            </a:r>
            <a:r>
              <a:rPr lang="en-IN" dirty="0">
                <a:latin typeface="Times New Roman" panose="02020603050405020304" pitchFamily="18" charset="0"/>
                <a:cs typeface="Times New Roman" panose="02020603050405020304" pitchFamily="18" charset="0"/>
              </a:rPr>
              <a:t>Students can conveniently order meals from designated food courts or mess facilities through the app during designated break times.</a:t>
            </a: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Flexible delivery scheduling: </a:t>
            </a:r>
            <a:r>
              <a:rPr lang="en-IN" dirty="0">
                <a:latin typeface="Times New Roman" panose="02020603050405020304" pitchFamily="18" charset="0"/>
                <a:cs typeface="Times New Roman" panose="02020603050405020304" pitchFamily="18" charset="0"/>
              </a:rPr>
              <a:t>Orders are delivered directly to chosen academic blocks or hostels, eliminating the need for students to travel to the mess.</a:t>
            </a: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Order Customization: </a:t>
            </a:r>
            <a:r>
              <a:rPr lang="en-IN" dirty="0">
                <a:latin typeface="Times New Roman" panose="02020603050405020304" pitchFamily="18" charset="0"/>
                <a:cs typeface="Times New Roman" panose="02020603050405020304" pitchFamily="18" charset="0"/>
              </a:rPr>
              <a:t>Students can personalize their orders, ensuring they receive meals that meet their specific needs and preferences.</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86B6397-FDAF-CCAA-E53A-0497C8F2C176}"/>
              </a:ext>
            </a:extLst>
          </p:cNvPr>
          <p:cNvSpPr txBox="1"/>
          <p:nvPr/>
        </p:nvSpPr>
        <p:spPr>
          <a:xfrm>
            <a:off x="269478" y="3764834"/>
            <a:ext cx="11652738" cy="3170099"/>
          </a:xfrm>
          <a:prstGeom prst="rect">
            <a:avLst/>
          </a:prstGeom>
          <a:noFill/>
        </p:spPr>
        <p:txBody>
          <a:bodyPr wrap="square" rtlCol="0">
            <a:spAutoFit/>
          </a:bodyPr>
          <a:lstStyle/>
          <a:p>
            <a:r>
              <a:rPr lang="en-IN" sz="2000" b="1" u="sng" dirty="0">
                <a:solidFill>
                  <a:srgbClr val="FFFF00"/>
                </a:solidFill>
                <a:latin typeface="Times New Roman" panose="02020603050405020304" pitchFamily="18" charset="0"/>
                <a:cs typeface="Times New Roman" panose="02020603050405020304" pitchFamily="18" charset="0"/>
              </a:rPr>
              <a:t>Results and Impact:</a:t>
            </a:r>
          </a:p>
          <a:p>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Improved Accessibility and Convenience: </a:t>
            </a:r>
            <a:r>
              <a:rPr lang="en-US" dirty="0">
                <a:latin typeface="Times New Roman" panose="02020603050405020304" pitchFamily="18" charset="0"/>
                <a:cs typeface="Times New Roman" panose="02020603050405020304" pitchFamily="18" charset="0"/>
              </a:rPr>
              <a:t>Students can access nutritious meals even during busy schedules, promoting healthy eating habits.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Reduced Food Waste: </a:t>
            </a:r>
            <a:r>
              <a:rPr lang="en-US" dirty="0">
                <a:latin typeface="Times New Roman" panose="02020603050405020304" pitchFamily="18" charset="0"/>
                <a:cs typeface="Times New Roman" panose="02020603050405020304" pitchFamily="18" charset="0"/>
              </a:rPr>
              <a:t>Flexible ordering and customization options minimize food waste by reducing the likelihood of unwanted or unsuitable meals.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Cost Savings: </a:t>
            </a:r>
            <a:r>
              <a:rPr lang="en-US" dirty="0">
                <a:latin typeface="Times New Roman" panose="02020603050405020304" pitchFamily="18" charset="0"/>
                <a:cs typeface="Times New Roman" panose="02020603050405020304" pitchFamily="18" charset="0"/>
              </a:rPr>
              <a:t>Students avoid spending additional money on unhealthy alternatives due to missed meals or inconvenient access to the mess.</a:t>
            </a:r>
            <a:endParaRPr lang="en-IN" dirty="0">
              <a:latin typeface="Times New Roman" panose="02020603050405020304" pitchFamily="18" charset="0"/>
              <a:cs typeface="Times New Roman" panose="02020603050405020304" pitchFamily="18" charset="0"/>
            </a:endParaRPr>
          </a:p>
          <a:p>
            <a:endParaRPr lang="en-IN" b="1" dirty="0">
              <a:latin typeface="+mj-lt"/>
            </a:endParaRPr>
          </a:p>
        </p:txBody>
      </p:sp>
    </p:spTree>
    <p:extLst>
      <p:ext uri="{BB962C8B-B14F-4D97-AF65-F5344CB8AC3E}">
        <p14:creationId xmlns:p14="http://schemas.microsoft.com/office/powerpoint/2010/main" val="233084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5245-F006-77BA-CFD3-2F3A4C84ED2D}"/>
              </a:ext>
            </a:extLst>
          </p:cNvPr>
          <p:cNvSpPr>
            <a:spLocks noGrp="1"/>
          </p:cNvSpPr>
          <p:nvPr>
            <p:ph type="title"/>
          </p:nvPr>
        </p:nvSpPr>
        <p:spPr>
          <a:xfrm>
            <a:off x="-1796889" y="-19540"/>
            <a:ext cx="5809053" cy="558046"/>
          </a:xfrm>
        </p:spPr>
        <p:txBody>
          <a:bodyPr anchor="b">
            <a:normAutofit fontScale="90000"/>
          </a:bodyPr>
          <a:lstStyle/>
          <a:p>
            <a:pPr algn="ctr"/>
            <a:r>
              <a:rPr lang="en-IN" sz="3600" dirty="0">
                <a:solidFill>
                  <a:srgbClr val="FF0000"/>
                </a:solidFill>
                <a:latin typeface="Aharoni" panose="02010803020104030203" pitchFamily="2" charset="-79"/>
                <a:cs typeface="Aharoni" panose="02010803020104030203" pitchFamily="2" charset="-79"/>
              </a:rPr>
              <a:t>  Case Study</a:t>
            </a:r>
          </a:p>
        </p:txBody>
      </p:sp>
      <p:sp>
        <p:nvSpPr>
          <p:cNvPr id="13" name="TextBox 12">
            <a:extLst>
              <a:ext uri="{FF2B5EF4-FFF2-40B4-BE49-F238E27FC236}">
                <a16:creationId xmlns:a16="http://schemas.microsoft.com/office/drawing/2014/main" id="{F36DA548-77B6-22F0-3D4B-0FCE3D0E454D}"/>
              </a:ext>
            </a:extLst>
          </p:cNvPr>
          <p:cNvSpPr txBox="1"/>
          <p:nvPr/>
        </p:nvSpPr>
        <p:spPr>
          <a:xfrm>
            <a:off x="269478" y="855395"/>
            <a:ext cx="11652738" cy="954107"/>
          </a:xfrm>
          <a:prstGeom prst="rect">
            <a:avLst/>
          </a:prstGeom>
          <a:noFill/>
        </p:spPr>
        <p:txBody>
          <a:bodyPr wrap="square" rtlCol="0">
            <a:spAutoFit/>
          </a:bodyPr>
          <a:lstStyle/>
          <a:p>
            <a:r>
              <a:rPr lang="en-IN" sz="2000" b="1" u="sng" dirty="0">
                <a:solidFill>
                  <a:srgbClr val="FFFF00"/>
                </a:solidFill>
                <a:latin typeface="Times New Roman" panose="02020603050405020304" pitchFamily="18" charset="0"/>
                <a:cs typeface="Times New Roman" panose="02020603050405020304" pitchFamily="18" charset="0"/>
              </a:rPr>
              <a:t>Conclusion:</a:t>
            </a:r>
            <a:r>
              <a:rPr lang="en-IN" sz="2000" b="1" dirty="0">
                <a:solidFill>
                  <a:srgbClr val="FFFF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LPUGrub demonstrates the power of innovative technology to address real-world challenges faced by students in university settings. By bridging the gap between busy schedules and healthy meals, the app has the potential to significantly improve the lives of LPU residents, contributing to a healthier and more vibrant campus community.</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EA0059-EBAF-9F0F-7DCF-A3E93A444C36}"/>
              </a:ext>
            </a:extLst>
          </p:cNvPr>
          <p:cNvSpPr txBox="1"/>
          <p:nvPr/>
        </p:nvSpPr>
        <p:spPr>
          <a:xfrm>
            <a:off x="269478" y="2137709"/>
            <a:ext cx="11652738" cy="1785104"/>
          </a:xfrm>
          <a:prstGeom prst="rect">
            <a:avLst/>
          </a:prstGeom>
          <a:noFill/>
        </p:spPr>
        <p:txBody>
          <a:bodyPr wrap="square" rtlCol="0">
            <a:spAutoFit/>
          </a:bodyPr>
          <a:lstStyle/>
          <a:p>
            <a:r>
              <a:rPr lang="en-IN" sz="2000" b="1" u="sng" dirty="0">
                <a:solidFill>
                  <a:srgbClr val="FFFF00"/>
                </a:solidFill>
                <a:latin typeface="Times New Roman" panose="02020603050405020304" pitchFamily="18" charset="0"/>
                <a:cs typeface="Times New Roman" panose="02020603050405020304" pitchFamily="18" charset="0"/>
              </a:rPr>
              <a:t>Next Steps:</a:t>
            </a:r>
          </a:p>
          <a:p>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Continuously improve the app functionality based on user feedback.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Explore partnerships with additional food vendors and restaurants.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 gamification elements to incentivize app usage and healthy eating habits.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Consider replicating the model at other universities facing similar challenges.</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7A46D2-C1CE-656B-E6B8-FFD4CFC9F15F}"/>
              </a:ext>
            </a:extLst>
          </p:cNvPr>
          <p:cNvSpPr txBox="1"/>
          <p:nvPr/>
        </p:nvSpPr>
        <p:spPr>
          <a:xfrm>
            <a:off x="269478" y="4407718"/>
            <a:ext cx="1165273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LPUGrub represent a promising solution for universities seeking to address student food accessibility and promote a healthier and more engaged campus environment. This case study highlights the app's potential to revolutionize how students access meals, optimize resource utilization, and ultimately, contribute to the well-being of the entire university community.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2434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D7CEDA-8C25-DC9A-61E0-29C22184ABB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0000"/>
                </a:solidFill>
                <a:latin typeface="+mj-lt"/>
                <a:ea typeface="+mj-ea"/>
                <a:cs typeface="+mj-cs"/>
              </a:rPr>
              <a:t>Online Survey:</a:t>
            </a:r>
          </a:p>
        </p:txBody>
      </p:sp>
      <p:pic>
        <p:nvPicPr>
          <p:cNvPr id="3" name="Picture 2" descr="A screenshot of a survey&#10;&#10;Description automatically generated">
            <a:extLst>
              <a:ext uri="{FF2B5EF4-FFF2-40B4-BE49-F238E27FC236}">
                <a16:creationId xmlns:a16="http://schemas.microsoft.com/office/drawing/2014/main" id="{77E085B0-8AA5-3C19-21F7-75B20725B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755" y="559043"/>
            <a:ext cx="7285822" cy="5737586"/>
          </a:xfrm>
          <a:prstGeom prst="rect">
            <a:avLst/>
          </a:prstGeom>
        </p:spPr>
      </p:pic>
    </p:spTree>
    <p:extLst>
      <p:ext uri="{BB962C8B-B14F-4D97-AF65-F5344CB8AC3E}">
        <p14:creationId xmlns:p14="http://schemas.microsoft.com/office/powerpoint/2010/main" val="24778499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619</TotalTime>
  <Words>1665</Words>
  <Application>Microsoft Office PowerPoint</Application>
  <PresentationFormat>Widescreen</PresentationFormat>
  <Paragraphs>154</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Aharoni</vt:lpstr>
      <vt:lpstr>Arial</vt:lpstr>
      <vt:lpstr>Calibri</vt:lpstr>
      <vt:lpstr>Calibri Light </vt:lpstr>
      <vt:lpstr>Century Gothic</vt:lpstr>
      <vt:lpstr>Google Sans</vt:lpstr>
      <vt:lpstr>Times New Roman</vt:lpstr>
      <vt:lpstr>Mesh</vt:lpstr>
      <vt:lpstr>PowerPoint Presentation</vt:lpstr>
      <vt:lpstr>  Busy schedules and distant mess halls leave University hostel residents with missed meals, unhealthy alternatives, and wasted money. </vt:lpstr>
      <vt:lpstr>Current Situation</vt:lpstr>
      <vt:lpstr>Consequences: These challenges have detrimental consequences for students' well-being: </vt:lpstr>
      <vt:lpstr>PowerPoint Presentation</vt:lpstr>
      <vt:lpstr>    Case Study</vt:lpstr>
      <vt:lpstr>  Case Study</vt:lpstr>
      <vt:lpstr>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Aaditya Raj Pandey</dc:creator>
  <cp:lastModifiedBy>Aditya Raj Pandey</cp:lastModifiedBy>
  <cp:revision>22</cp:revision>
  <dcterms:created xsi:type="dcterms:W3CDTF">2024-01-31T08:18:13Z</dcterms:created>
  <dcterms:modified xsi:type="dcterms:W3CDTF">2024-07-14T09:11:21Z</dcterms:modified>
</cp:coreProperties>
</file>